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81" r:id="rId4"/>
  </p:sldMasterIdLst>
  <p:notesMasterIdLst>
    <p:notesMasterId r:id="rId46"/>
  </p:notesMasterIdLst>
  <p:handoutMasterIdLst>
    <p:handoutMasterId r:id="rId47"/>
  </p:handoutMasterIdLst>
  <p:sldIdLst>
    <p:sldId id="294" r:id="rId5"/>
    <p:sldId id="295" r:id="rId6"/>
    <p:sldId id="296" r:id="rId7"/>
    <p:sldId id="297" r:id="rId8"/>
    <p:sldId id="256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</p:sldIdLst>
  <p:sldSz cx="12188825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33" autoAdjust="0"/>
    <p:restoredTop sz="94660"/>
  </p:normalViewPr>
  <p:slideViewPr>
    <p:cSldViewPr>
      <p:cViewPr varScale="1">
        <p:scale>
          <a:sx n="119" d="100"/>
          <a:sy n="119" d="100"/>
        </p:scale>
        <p:origin x="114" y="120"/>
      </p:cViewPr>
      <p:guideLst>
        <p:guide pos="3839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3" d="100"/>
          <a:sy n="63" d="100"/>
        </p:scale>
        <p:origin x="2838" y="1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handoutMaster" Target="handoutMasters/handoutMaster1.xml"/><Relationship Id="rId50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482589-CB2F-4003-801D-095B67490E73}" type="datetimeFigureOut">
              <a:rPr lang="en-US"/>
              <a:t>10/16/2020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A4844B-5D5D-4D8E-9E71-6B297DF4019B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5898617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7D4DBF-746C-4C25-853D-8A1CBE8404F4}" type="datetimeFigureOut">
              <a:rPr lang="en-US"/>
              <a:t>10/16/2020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E0FDE7-FE71-46E3-9512-437B13AD5F4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669794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565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5651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6994" y="758952"/>
            <a:ext cx="10055781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998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9764" y="4455621"/>
            <a:ext cx="10055781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399" cap="all" spc="200" baseline="0">
                <a:solidFill>
                  <a:schemeClr val="tx2"/>
                </a:solidFill>
                <a:latin typeface="+mj-lt"/>
              </a:defRPr>
            </a:lvl1pPr>
            <a:lvl2pPr marL="457063" indent="0" algn="ctr">
              <a:buNone/>
              <a:defRPr sz="2399"/>
            </a:lvl2pPr>
            <a:lvl3pPr marL="914126" indent="0" algn="ctr">
              <a:buNone/>
              <a:defRPr sz="2399"/>
            </a:lvl3pPr>
            <a:lvl4pPr marL="1371189" indent="0" algn="ctr">
              <a:buNone/>
              <a:defRPr sz="1999"/>
            </a:lvl4pPr>
            <a:lvl5pPr marL="1828251" indent="0" algn="ctr">
              <a:buNone/>
              <a:defRPr sz="1999"/>
            </a:lvl5pPr>
            <a:lvl6pPr marL="2285314" indent="0" algn="ctr">
              <a:buNone/>
              <a:defRPr sz="1999"/>
            </a:lvl6pPr>
            <a:lvl7pPr marL="2742377" indent="0" algn="ctr">
              <a:buNone/>
              <a:defRPr sz="1999"/>
            </a:lvl7pPr>
            <a:lvl8pPr marL="3199440" indent="0" algn="ctr">
              <a:buNone/>
              <a:defRPr sz="1999"/>
            </a:lvl8pPr>
            <a:lvl9pPr marL="3656503" indent="0" algn="ctr">
              <a:buNone/>
              <a:defRPr sz="1999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109E3-5CF3-4A4F-A9D1-21A905680E71}" type="datetimeFigureOut">
              <a:rPr lang="en-US" smtClean="0"/>
              <a:t>10/16/2020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C421C-2340-4019-BA97-C785B1DEC518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344" y="4343400"/>
            <a:ext cx="987294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1537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DC1F7-A9E9-4D8B-8C97-C74523B2CF2A}" type="datetimeFigureOut">
              <a:rPr lang="en-US" smtClean="0"/>
              <a:pPr/>
              <a:t>10/16/2020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542E4-2CCF-42F6-9D92-ED568035133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786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565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5651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2628" y="412302"/>
            <a:ext cx="2628215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7982" y="412302"/>
            <a:ext cx="7732286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DC1F7-A9E9-4D8B-8C97-C74523B2CF2A}" type="datetimeFigureOut">
              <a:rPr lang="en-US" smtClean="0"/>
              <a:pPr/>
              <a:t>10/16/2020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542E4-2CCF-42F6-9D92-ED568035133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701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185026" y="998759"/>
            <a:ext cx="9818774" cy="36106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933" b="0" i="0">
                <a:solidFill>
                  <a:srgbClr val="202020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324" y="3840481"/>
            <a:ext cx="8532178" cy="3323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10/16/2020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34331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DC1F7-A9E9-4D8B-8C97-C74523B2CF2A}" type="datetimeFigureOut">
              <a:rPr lang="en-US" smtClean="0"/>
              <a:pPr/>
              <a:t>10/16/2020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542E4-2CCF-42F6-9D92-ED568035133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591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565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5651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6994" y="758952"/>
            <a:ext cx="10055781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7998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6994" y="4453128"/>
            <a:ext cx="10055781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399" cap="all" spc="200" baseline="0">
                <a:solidFill>
                  <a:schemeClr val="tx2"/>
                </a:solidFill>
                <a:latin typeface="+mj-lt"/>
              </a:defRPr>
            </a:lvl1pPr>
            <a:lvl2pPr marL="457063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DC1F7-A9E9-4D8B-8C97-C74523B2CF2A}" type="datetimeFigureOut">
              <a:rPr lang="en-US" smtClean="0"/>
              <a:pPr/>
              <a:t>10/16/2020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542E4-2CCF-42F6-9D92-ED568035133D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344" y="4343400"/>
            <a:ext cx="987294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4136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6994" y="286604"/>
            <a:ext cx="10055781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6992" y="1845734"/>
            <a:ext cx="4936474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6301" y="1845735"/>
            <a:ext cx="4936474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DC1F7-A9E9-4D8B-8C97-C74523B2CF2A}" type="datetimeFigureOut">
              <a:rPr lang="en-US" smtClean="0"/>
              <a:pPr/>
              <a:t>10/16/2020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542E4-2CCF-42F6-9D92-ED568035133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480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6994" y="286604"/>
            <a:ext cx="10055781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6994" y="1846052"/>
            <a:ext cx="4936474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999" b="0" cap="all" baseline="0">
                <a:solidFill>
                  <a:schemeClr val="tx2"/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6994" y="2582334"/>
            <a:ext cx="4936474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6301" y="1846052"/>
            <a:ext cx="4936474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999" b="0" cap="all" baseline="0">
                <a:solidFill>
                  <a:schemeClr val="tx2"/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6301" y="2582334"/>
            <a:ext cx="4936474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DC1F7-A9E9-4D8B-8C97-C74523B2CF2A}" type="datetimeFigureOut">
              <a:rPr lang="en-US" smtClean="0"/>
              <a:pPr/>
              <a:t>10/16/2020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542E4-2CCF-42F6-9D92-ED568035133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144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DC1F7-A9E9-4D8B-8C97-C74523B2CF2A}" type="datetimeFigureOut">
              <a:rPr lang="en-US" smtClean="0"/>
              <a:pPr/>
              <a:t>10/16/2020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542E4-2CCF-42F6-9D92-ED568035133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005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565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5651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DC1F7-A9E9-4D8B-8C97-C74523B2CF2A}" type="datetimeFigureOut">
              <a:rPr lang="en-US" smtClean="0"/>
              <a:pPr/>
              <a:t>10/16/2020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542E4-2CCF-42F6-9D92-ED568035133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448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7" y="0"/>
            <a:ext cx="4049736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39019" y="0"/>
            <a:ext cx="6399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081" y="594359"/>
            <a:ext cx="3199567" cy="2286000"/>
          </a:xfrm>
        </p:spPr>
        <p:txBody>
          <a:bodyPr anchor="b">
            <a:normAutofit/>
          </a:bodyPr>
          <a:lstStyle>
            <a:lvl1pPr>
              <a:defRPr sz="3599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99350" y="731520"/>
            <a:ext cx="6490549" cy="5257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081" y="2926080"/>
            <a:ext cx="3199567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391" y="6459786"/>
            <a:ext cx="2617828" cy="365125"/>
          </a:xfrm>
        </p:spPr>
        <p:txBody>
          <a:bodyPr/>
          <a:lstStyle>
            <a:lvl1pPr algn="l">
              <a:defRPr/>
            </a:lvl1pPr>
          </a:lstStyle>
          <a:p>
            <a:fld id="{881DC1F7-A9E9-4D8B-8C97-C74523B2CF2A}" type="datetimeFigureOut">
              <a:rPr lang="en-US" smtClean="0"/>
              <a:pPr/>
              <a:t>10/16/2020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799350" y="6459786"/>
            <a:ext cx="464699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99542E4-2CCF-42F6-9D92-ED568035133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445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5651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5651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6995" y="5074920"/>
            <a:ext cx="10111011" cy="822960"/>
          </a:xfrm>
        </p:spPr>
        <p:txBody>
          <a:bodyPr lIns="91440" tIns="0" rIns="91440" bIns="0" anchor="b">
            <a:noAutofit/>
          </a:bodyPr>
          <a:lstStyle>
            <a:lvl1pPr>
              <a:defRPr sz="3599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88810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199"/>
            </a:lvl1pPr>
            <a:lvl2pPr marL="457063" indent="0">
              <a:buNone/>
              <a:defRPr sz="2799"/>
            </a:lvl2pPr>
            <a:lvl3pPr marL="914126" indent="0">
              <a:buNone/>
              <a:defRPr sz="2399"/>
            </a:lvl3pPr>
            <a:lvl4pPr marL="1371189" indent="0">
              <a:buNone/>
              <a:defRPr sz="1999"/>
            </a:lvl4pPr>
            <a:lvl5pPr marL="1828251" indent="0">
              <a:buNone/>
              <a:defRPr sz="1999"/>
            </a:lvl5pPr>
            <a:lvl6pPr marL="2285314" indent="0">
              <a:buNone/>
              <a:defRPr sz="1999"/>
            </a:lvl6pPr>
            <a:lvl7pPr marL="2742377" indent="0">
              <a:buNone/>
              <a:defRPr sz="1999"/>
            </a:lvl7pPr>
            <a:lvl8pPr marL="3199440" indent="0">
              <a:buNone/>
              <a:defRPr sz="1999"/>
            </a:lvl8pPr>
            <a:lvl9pPr marL="3656503" indent="0">
              <a:buNone/>
              <a:defRPr sz="1999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6994" y="5907024"/>
            <a:ext cx="1011063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DC1F7-A9E9-4D8B-8C97-C74523B2CF2A}" type="datetimeFigureOut">
              <a:rPr lang="en-US" smtClean="0"/>
              <a:pPr/>
              <a:t>10/16/2020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542E4-2CCF-42F6-9D92-ED568035133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3875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8881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6994" y="286604"/>
            <a:ext cx="10055781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6994" y="1845734"/>
            <a:ext cx="10055781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6995" y="6459786"/>
            <a:ext cx="24716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881DC1F7-A9E9-4D8B-8C97-C74523B2CF2A}" type="datetimeFigureOut">
              <a:rPr lang="en-US" smtClean="0"/>
              <a:pPr/>
              <a:t>10/16/2020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5225" y="6459786"/>
            <a:ext cx="48215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97880" y="6459786"/>
            <a:ext cx="13116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299542E4-2CCF-42F6-9D92-ED568035133D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221" y="1737845"/>
            <a:ext cx="9964364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96200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2" r:id="rId1"/>
    <p:sldLayoutId id="2147483883" r:id="rId2"/>
    <p:sldLayoutId id="2147483884" r:id="rId3"/>
    <p:sldLayoutId id="2147483885" r:id="rId4"/>
    <p:sldLayoutId id="2147483886" r:id="rId5"/>
    <p:sldLayoutId id="2147483887" r:id="rId6"/>
    <p:sldLayoutId id="2147483888" r:id="rId7"/>
    <p:sldLayoutId id="2147483889" r:id="rId8"/>
    <p:sldLayoutId id="2147483890" r:id="rId9"/>
    <p:sldLayoutId id="2147483891" r:id="rId10"/>
    <p:sldLayoutId id="2147483892" r:id="rId11"/>
    <p:sldLayoutId id="2147483893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126" rtl="0" eaLnBrk="1" latinLnBrk="0" hangingPunct="1">
        <a:lnSpc>
          <a:spcPct val="85000"/>
        </a:lnSpc>
        <a:spcBef>
          <a:spcPct val="0"/>
        </a:spcBef>
        <a:buNone/>
        <a:defRPr sz="4799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13" indent="-91413" algn="l" defTabSz="914126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99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3933" indent="-182825" algn="l" defTabSz="914126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799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758" indent="-182825" algn="l" defTabSz="914126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583" indent="-182825" algn="l" defTabSz="914126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408" indent="-182825" algn="l" defTabSz="914126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099670" indent="-228531" algn="l" defTabSz="914126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299610" indent="-228531" algn="l" defTabSz="914126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499550" indent="-228531" algn="l" defTabSz="914126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699490" indent="-228531" algn="l" defTabSz="914126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26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9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1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7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://marklodato.github.io/visual-git-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Relationship Id="rId4" Type="http://schemas.openxmlformats.org/officeDocument/2006/relationships/hyperlink" Target="http://codingdomain.com/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hyperlink" Target="http://www.github.com/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hyperlink" Target="http://ndpsoftware.com/git-cheatsheet.html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git-scm.com/download/win" TargetMode="External"/><Relationship Id="rId2" Type="http://schemas.openxmlformats.org/officeDocument/2006/relationships/hyperlink" Target="http://git-scm.com/download/mac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hyperlink" Target="http://www.github.com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07FC5-F804-42A9-8F41-1D7367FB093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Learn Python 11	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122777-C8A4-44B5-A341-B926ED4F905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Vishal Yelisetti</a:t>
            </a:r>
          </a:p>
        </p:txBody>
      </p:sp>
    </p:spTree>
    <p:extLst>
      <p:ext uri="{BB962C8B-B14F-4D97-AF65-F5344CB8AC3E}">
        <p14:creationId xmlns:p14="http://schemas.microsoft.com/office/powerpoint/2010/main" val="2720011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210222" y="-47531"/>
            <a:ext cx="5585698" cy="1330018"/>
          </a:xfrm>
          <a:prstGeom prst="rect">
            <a:avLst/>
          </a:prstGeom>
        </p:spPr>
        <p:txBody>
          <a:bodyPr vert="horz" wrap="square" lIns="0" tIns="16929" rIns="0" bIns="0" rtlCol="0" anchor="b">
            <a:spAutoFit/>
          </a:bodyPr>
          <a:lstStyle/>
          <a:p>
            <a:pPr marL="16929">
              <a:lnSpc>
                <a:spcPct val="100000"/>
              </a:lnSpc>
              <a:spcBef>
                <a:spcPts val="133"/>
              </a:spcBef>
            </a:pPr>
            <a:r>
              <a:rPr sz="4266" spc="-33" dirty="0"/>
              <a:t>What </a:t>
            </a:r>
            <a:r>
              <a:rPr sz="4266" spc="107" dirty="0"/>
              <a:t>is version</a:t>
            </a:r>
            <a:r>
              <a:rPr sz="4266" spc="272" dirty="0"/>
              <a:t> </a:t>
            </a:r>
            <a:r>
              <a:rPr sz="4266" spc="33" dirty="0"/>
              <a:t>control?</a:t>
            </a:r>
            <a:endParaRPr sz="4266"/>
          </a:p>
        </p:txBody>
      </p:sp>
      <p:sp>
        <p:nvSpPr>
          <p:cNvPr id="3" name="object 3"/>
          <p:cNvSpPr txBox="1"/>
          <p:nvPr/>
        </p:nvSpPr>
        <p:spPr>
          <a:xfrm>
            <a:off x="4210222" y="1719180"/>
            <a:ext cx="7228650" cy="4220792"/>
          </a:xfrm>
          <a:prstGeom prst="rect">
            <a:avLst/>
          </a:prstGeom>
        </p:spPr>
        <p:txBody>
          <a:bodyPr vert="horz" wrap="square" lIns="0" tIns="77872" rIns="0" bIns="0" rtlCol="0">
            <a:spAutoFit/>
          </a:bodyPr>
          <a:lstStyle/>
          <a:p>
            <a:pPr marL="694093" marR="625530" indent="-677164">
              <a:lnSpc>
                <a:spcPts val="3732"/>
              </a:lnSpc>
              <a:spcBef>
                <a:spcPts val="612"/>
              </a:spcBef>
              <a:buClr>
                <a:srgbClr val="E5425D"/>
              </a:buClr>
              <a:buFont typeface="Arial"/>
              <a:buChar char="•"/>
              <a:tabLst>
                <a:tab pos="701711" algn="l"/>
                <a:tab pos="702558" algn="l"/>
              </a:tabLst>
            </a:pPr>
            <a:r>
              <a:rPr sz="3466" spc="233" dirty="0">
                <a:solidFill>
                  <a:srgbClr val="414141"/>
                </a:solidFill>
                <a:latin typeface="Calibri"/>
                <a:cs typeface="Calibri"/>
              </a:rPr>
              <a:t>A </a:t>
            </a:r>
            <a:r>
              <a:rPr sz="3466" spc="93" dirty="0">
                <a:solidFill>
                  <a:srgbClr val="414141"/>
                </a:solidFill>
                <a:latin typeface="Calibri"/>
                <a:cs typeface="Calibri"/>
              </a:rPr>
              <a:t>system </a:t>
            </a:r>
            <a:r>
              <a:rPr sz="3466" spc="-60" dirty="0">
                <a:solidFill>
                  <a:srgbClr val="414141"/>
                </a:solidFill>
                <a:latin typeface="Calibri"/>
                <a:cs typeface="Calibri"/>
              </a:rPr>
              <a:t>that </a:t>
            </a:r>
            <a:r>
              <a:rPr sz="3466" spc="207" dirty="0">
                <a:solidFill>
                  <a:srgbClr val="414141"/>
                </a:solidFill>
                <a:latin typeface="Calibri"/>
                <a:cs typeface="Calibri"/>
              </a:rPr>
              <a:t>keeps </a:t>
            </a:r>
            <a:r>
              <a:rPr sz="3466" spc="113" dirty="0">
                <a:solidFill>
                  <a:srgbClr val="414141"/>
                </a:solidFill>
                <a:latin typeface="Calibri"/>
                <a:cs typeface="Calibri"/>
              </a:rPr>
              <a:t>records</a:t>
            </a:r>
            <a:r>
              <a:rPr sz="3466" spc="20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3466" dirty="0">
                <a:solidFill>
                  <a:srgbClr val="414141"/>
                </a:solidFill>
                <a:latin typeface="Calibri"/>
                <a:cs typeface="Calibri"/>
              </a:rPr>
              <a:t>of  </a:t>
            </a:r>
            <a:r>
              <a:rPr sz="3466" spc="47" dirty="0">
                <a:solidFill>
                  <a:srgbClr val="414141"/>
                </a:solidFill>
                <a:latin typeface="Calibri"/>
                <a:cs typeface="Calibri"/>
              </a:rPr>
              <a:t>your</a:t>
            </a:r>
            <a:r>
              <a:rPr sz="3466" spc="107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3466" spc="187" dirty="0">
                <a:solidFill>
                  <a:srgbClr val="414141"/>
                </a:solidFill>
                <a:latin typeface="Calibri"/>
                <a:cs typeface="Calibri"/>
              </a:rPr>
              <a:t>changes</a:t>
            </a:r>
            <a:endParaRPr sz="3466">
              <a:latin typeface="Calibri"/>
              <a:cs typeface="Calibri"/>
            </a:endParaRPr>
          </a:p>
          <a:p>
            <a:pPr marL="694093" marR="2101748" indent="-677164">
              <a:lnSpc>
                <a:spcPts val="3706"/>
              </a:lnSpc>
              <a:spcBef>
                <a:spcPts val="853"/>
              </a:spcBef>
              <a:buClr>
                <a:srgbClr val="E5425D"/>
              </a:buClr>
              <a:buFont typeface="Arial"/>
              <a:buChar char="•"/>
              <a:tabLst>
                <a:tab pos="701711" algn="l"/>
                <a:tab pos="702558" algn="l"/>
              </a:tabLst>
            </a:pPr>
            <a:r>
              <a:rPr sz="3466" spc="87" dirty="0">
                <a:solidFill>
                  <a:srgbClr val="414141"/>
                </a:solidFill>
                <a:latin typeface="Calibri"/>
                <a:cs typeface="Calibri"/>
              </a:rPr>
              <a:t>Allows </a:t>
            </a:r>
            <a:r>
              <a:rPr sz="3466" spc="-33" dirty="0">
                <a:solidFill>
                  <a:srgbClr val="414141"/>
                </a:solidFill>
                <a:latin typeface="Calibri"/>
                <a:cs typeface="Calibri"/>
              </a:rPr>
              <a:t>for </a:t>
            </a:r>
            <a:r>
              <a:rPr sz="3466" spc="60" dirty="0">
                <a:solidFill>
                  <a:srgbClr val="414141"/>
                </a:solidFill>
                <a:latin typeface="Calibri"/>
                <a:cs typeface="Calibri"/>
              </a:rPr>
              <a:t>collaborative  </a:t>
            </a:r>
            <a:r>
              <a:rPr sz="3466" spc="93" dirty="0">
                <a:solidFill>
                  <a:srgbClr val="414141"/>
                </a:solidFill>
                <a:latin typeface="Calibri"/>
                <a:cs typeface="Calibri"/>
              </a:rPr>
              <a:t>development</a:t>
            </a:r>
            <a:endParaRPr sz="3466">
              <a:latin typeface="Calibri"/>
              <a:cs typeface="Calibri"/>
            </a:endParaRPr>
          </a:p>
          <a:p>
            <a:pPr marL="694093" marR="717794" indent="-677164">
              <a:lnSpc>
                <a:spcPts val="3706"/>
              </a:lnSpc>
              <a:spcBef>
                <a:spcPts val="853"/>
              </a:spcBef>
              <a:buClr>
                <a:srgbClr val="E5425D"/>
              </a:buClr>
              <a:buFont typeface="Arial"/>
              <a:buChar char="•"/>
              <a:tabLst>
                <a:tab pos="701711" algn="l"/>
                <a:tab pos="702558" algn="l"/>
              </a:tabLst>
            </a:pPr>
            <a:r>
              <a:rPr sz="3466" spc="87" dirty="0">
                <a:solidFill>
                  <a:srgbClr val="414141"/>
                </a:solidFill>
                <a:latin typeface="Calibri"/>
                <a:cs typeface="Calibri"/>
              </a:rPr>
              <a:t>Allows </a:t>
            </a:r>
            <a:r>
              <a:rPr sz="3466" spc="100" dirty="0">
                <a:solidFill>
                  <a:srgbClr val="414141"/>
                </a:solidFill>
                <a:latin typeface="Calibri"/>
                <a:cs typeface="Calibri"/>
              </a:rPr>
              <a:t>you </a:t>
            </a:r>
            <a:r>
              <a:rPr sz="3466" spc="-33" dirty="0">
                <a:solidFill>
                  <a:srgbClr val="414141"/>
                </a:solidFill>
                <a:latin typeface="Calibri"/>
                <a:cs typeface="Calibri"/>
              </a:rPr>
              <a:t>to </a:t>
            </a:r>
            <a:r>
              <a:rPr sz="3466" spc="93" dirty="0">
                <a:solidFill>
                  <a:srgbClr val="414141"/>
                </a:solidFill>
                <a:latin typeface="Calibri"/>
                <a:cs typeface="Calibri"/>
              </a:rPr>
              <a:t>know </a:t>
            </a:r>
            <a:r>
              <a:rPr sz="3466" spc="67" dirty="0">
                <a:solidFill>
                  <a:srgbClr val="414141"/>
                </a:solidFill>
                <a:latin typeface="Calibri"/>
                <a:cs typeface="Calibri"/>
              </a:rPr>
              <a:t>who </a:t>
            </a:r>
            <a:r>
              <a:rPr sz="3466" spc="127" dirty="0">
                <a:solidFill>
                  <a:srgbClr val="414141"/>
                </a:solidFill>
                <a:latin typeface="Calibri"/>
                <a:cs typeface="Calibri"/>
              </a:rPr>
              <a:t>made  </a:t>
            </a:r>
            <a:r>
              <a:rPr sz="3466" dirty="0">
                <a:solidFill>
                  <a:srgbClr val="414141"/>
                </a:solidFill>
                <a:latin typeface="Calibri"/>
                <a:cs typeface="Calibri"/>
              </a:rPr>
              <a:t>what </a:t>
            </a:r>
            <a:r>
              <a:rPr sz="3466" spc="187" dirty="0">
                <a:solidFill>
                  <a:srgbClr val="414141"/>
                </a:solidFill>
                <a:latin typeface="Calibri"/>
                <a:cs typeface="Calibri"/>
              </a:rPr>
              <a:t>changes </a:t>
            </a:r>
            <a:r>
              <a:rPr sz="3466" spc="113" dirty="0">
                <a:solidFill>
                  <a:srgbClr val="414141"/>
                </a:solidFill>
                <a:latin typeface="Calibri"/>
                <a:cs typeface="Calibri"/>
              </a:rPr>
              <a:t>and</a:t>
            </a:r>
            <a:r>
              <a:rPr sz="3466" spc="127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3466" spc="87" dirty="0">
                <a:solidFill>
                  <a:srgbClr val="414141"/>
                </a:solidFill>
                <a:latin typeface="Calibri"/>
                <a:cs typeface="Calibri"/>
              </a:rPr>
              <a:t>when</a:t>
            </a:r>
            <a:endParaRPr sz="3466">
              <a:latin typeface="Calibri"/>
              <a:cs typeface="Calibri"/>
            </a:endParaRPr>
          </a:p>
          <a:p>
            <a:pPr marL="694093" marR="6772" indent="-677164">
              <a:lnSpc>
                <a:spcPts val="3839"/>
              </a:lnSpc>
              <a:spcBef>
                <a:spcPts val="746"/>
              </a:spcBef>
              <a:buClr>
                <a:srgbClr val="E5425D"/>
              </a:buClr>
              <a:buFont typeface="Arial"/>
              <a:buChar char="•"/>
              <a:tabLst>
                <a:tab pos="701711" algn="l"/>
                <a:tab pos="702558" algn="l"/>
              </a:tabLst>
            </a:pPr>
            <a:r>
              <a:rPr sz="3466" b="1" u="heavy" spc="100" dirty="0">
                <a:solidFill>
                  <a:srgbClr val="414141"/>
                </a:solidFill>
                <a:uFill>
                  <a:solidFill>
                    <a:srgbClr val="525252"/>
                  </a:solidFill>
                </a:uFill>
                <a:latin typeface="Calibri"/>
                <a:cs typeface="Calibri"/>
              </a:rPr>
              <a:t>Allows </a:t>
            </a:r>
            <a:r>
              <a:rPr sz="3466" b="1" u="heavy" spc="107" dirty="0">
                <a:solidFill>
                  <a:srgbClr val="414141"/>
                </a:solidFill>
                <a:uFill>
                  <a:solidFill>
                    <a:srgbClr val="525252"/>
                  </a:solidFill>
                </a:uFill>
                <a:latin typeface="Calibri"/>
                <a:cs typeface="Calibri"/>
              </a:rPr>
              <a:t>you </a:t>
            </a:r>
            <a:r>
              <a:rPr sz="3466" b="1" u="heavy" spc="13" dirty="0">
                <a:solidFill>
                  <a:srgbClr val="414141"/>
                </a:solidFill>
                <a:uFill>
                  <a:solidFill>
                    <a:srgbClr val="525252"/>
                  </a:solidFill>
                </a:uFill>
                <a:latin typeface="Calibri"/>
                <a:cs typeface="Calibri"/>
              </a:rPr>
              <a:t>to </a:t>
            </a:r>
            <a:r>
              <a:rPr sz="3466" b="1" u="heavy" spc="53" dirty="0">
                <a:solidFill>
                  <a:srgbClr val="414141"/>
                </a:solidFill>
                <a:uFill>
                  <a:solidFill>
                    <a:srgbClr val="525252"/>
                  </a:solidFill>
                </a:uFill>
                <a:latin typeface="Calibri"/>
                <a:cs typeface="Calibri"/>
              </a:rPr>
              <a:t>revert </a:t>
            </a:r>
            <a:r>
              <a:rPr sz="3466" b="1" u="heavy" spc="113" dirty="0">
                <a:solidFill>
                  <a:srgbClr val="414141"/>
                </a:solidFill>
                <a:uFill>
                  <a:solidFill>
                    <a:srgbClr val="525252"/>
                  </a:solidFill>
                </a:uFill>
                <a:latin typeface="Calibri"/>
                <a:cs typeface="Calibri"/>
              </a:rPr>
              <a:t>any </a:t>
            </a:r>
            <a:r>
              <a:rPr sz="3466" b="1" u="heavy" spc="200" dirty="0">
                <a:solidFill>
                  <a:srgbClr val="414141"/>
                </a:solidFill>
                <a:uFill>
                  <a:solidFill>
                    <a:srgbClr val="525252"/>
                  </a:solidFill>
                </a:uFill>
                <a:latin typeface="Calibri"/>
                <a:cs typeface="Calibri"/>
              </a:rPr>
              <a:t>changes  </a:t>
            </a:r>
            <a:r>
              <a:rPr sz="3466" b="1" u="heavy" spc="133" dirty="0">
                <a:solidFill>
                  <a:srgbClr val="414141"/>
                </a:solidFill>
                <a:uFill>
                  <a:solidFill>
                    <a:srgbClr val="525252"/>
                  </a:solidFill>
                </a:uFill>
                <a:latin typeface="Calibri"/>
                <a:cs typeface="Calibri"/>
              </a:rPr>
              <a:t>and </a:t>
            </a:r>
            <a:r>
              <a:rPr sz="3466" b="1" u="heavy" spc="240" dirty="0">
                <a:solidFill>
                  <a:srgbClr val="414141"/>
                </a:solidFill>
                <a:uFill>
                  <a:solidFill>
                    <a:srgbClr val="525252"/>
                  </a:solidFill>
                </a:uFill>
                <a:latin typeface="Calibri"/>
                <a:cs typeface="Calibri"/>
              </a:rPr>
              <a:t>go </a:t>
            </a:r>
            <a:r>
              <a:rPr sz="3466" b="1" u="heavy" spc="180" dirty="0">
                <a:solidFill>
                  <a:srgbClr val="414141"/>
                </a:solidFill>
                <a:uFill>
                  <a:solidFill>
                    <a:srgbClr val="525252"/>
                  </a:solidFill>
                </a:uFill>
                <a:latin typeface="Calibri"/>
                <a:cs typeface="Calibri"/>
              </a:rPr>
              <a:t>back </a:t>
            </a:r>
            <a:r>
              <a:rPr sz="3466" b="1" u="heavy" spc="13" dirty="0">
                <a:solidFill>
                  <a:srgbClr val="414141"/>
                </a:solidFill>
                <a:uFill>
                  <a:solidFill>
                    <a:srgbClr val="525252"/>
                  </a:solidFill>
                </a:uFill>
                <a:latin typeface="Calibri"/>
                <a:cs typeface="Calibri"/>
              </a:rPr>
              <a:t>to </a:t>
            </a:r>
            <a:r>
              <a:rPr sz="3466" b="1" u="heavy" spc="147" dirty="0">
                <a:solidFill>
                  <a:srgbClr val="414141"/>
                </a:solidFill>
                <a:uFill>
                  <a:solidFill>
                    <a:srgbClr val="525252"/>
                  </a:solidFill>
                </a:uFill>
                <a:latin typeface="Calibri"/>
                <a:cs typeface="Calibri"/>
              </a:rPr>
              <a:t>a </a:t>
            </a:r>
            <a:r>
              <a:rPr sz="3466" b="1" u="heavy" spc="107" dirty="0">
                <a:solidFill>
                  <a:srgbClr val="414141"/>
                </a:solidFill>
                <a:uFill>
                  <a:solidFill>
                    <a:srgbClr val="525252"/>
                  </a:solidFill>
                </a:uFill>
                <a:latin typeface="Calibri"/>
                <a:cs typeface="Calibri"/>
              </a:rPr>
              <a:t>previous</a:t>
            </a:r>
            <a:r>
              <a:rPr sz="3466" b="1" u="heavy" spc="-120" dirty="0">
                <a:solidFill>
                  <a:srgbClr val="414141"/>
                </a:solidFill>
                <a:uFill>
                  <a:solidFill>
                    <a:srgbClr val="525252"/>
                  </a:solidFill>
                </a:uFill>
                <a:latin typeface="Calibri"/>
                <a:cs typeface="Calibri"/>
              </a:rPr>
              <a:t> </a:t>
            </a:r>
            <a:r>
              <a:rPr sz="3466" b="1" u="heavy" spc="73" dirty="0">
                <a:solidFill>
                  <a:srgbClr val="414141"/>
                </a:solidFill>
                <a:uFill>
                  <a:solidFill>
                    <a:srgbClr val="525252"/>
                  </a:solidFill>
                </a:uFill>
                <a:latin typeface="Calibri"/>
                <a:cs typeface="Calibri"/>
              </a:rPr>
              <a:t>state</a:t>
            </a:r>
            <a:endParaRPr sz="3466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06256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" y="895"/>
            <a:ext cx="12177545" cy="685621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399"/>
          </a:p>
        </p:txBody>
      </p:sp>
      <p:sp>
        <p:nvSpPr>
          <p:cNvPr id="3" name="object 3"/>
          <p:cNvSpPr/>
          <p:nvPr/>
        </p:nvSpPr>
        <p:spPr>
          <a:xfrm>
            <a:off x="1953135" y="2238392"/>
            <a:ext cx="10236074" cy="2212609"/>
          </a:xfrm>
          <a:custGeom>
            <a:avLst/>
            <a:gdLst/>
            <a:ahLst/>
            <a:cxnLst/>
            <a:rect l="l" t="t" r="r" b="b"/>
            <a:pathLst>
              <a:path w="7679055" h="1659889">
                <a:moveTo>
                  <a:pt x="0" y="0"/>
                </a:moveTo>
                <a:lnTo>
                  <a:pt x="7678765" y="0"/>
                </a:lnTo>
                <a:lnTo>
                  <a:pt x="7678765" y="1659660"/>
                </a:lnTo>
                <a:lnTo>
                  <a:pt x="0" y="1659660"/>
                </a:lnTo>
                <a:lnTo>
                  <a:pt x="0" y="0"/>
                </a:lnTo>
                <a:close/>
              </a:path>
            </a:pathLst>
          </a:custGeom>
          <a:solidFill>
            <a:srgbClr val="2B2B2B"/>
          </a:solidFill>
        </p:spPr>
        <p:txBody>
          <a:bodyPr wrap="square" lIns="0" tIns="0" rIns="0" bIns="0" rtlCol="0"/>
          <a:lstStyle/>
          <a:p>
            <a:endParaRPr sz="2399"/>
          </a:p>
        </p:txBody>
      </p:sp>
      <p:sp>
        <p:nvSpPr>
          <p:cNvPr id="4" name="object 4"/>
          <p:cNvSpPr txBox="1"/>
          <p:nvPr/>
        </p:nvSpPr>
        <p:spPr>
          <a:xfrm>
            <a:off x="2058094" y="2921319"/>
            <a:ext cx="3363777" cy="837640"/>
          </a:xfrm>
          <a:prstGeom prst="rect">
            <a:avLst/>
          </a:prstGeom>
        </p:spPr>
        <p:txBody>
          <a:bodyPr vert="horz" wrap="square" lIns="0" tIns="16929" rIns="0" bIns="0" rtlCol="0">
            <a:spAutoFit/>
          </a:bodyPr>
          <a:lstStyle/>
          <a:p>
            <a:pPr marL="16929">
              <a:spcBef>
                <a:spcPts val="133"/>
              </a:spcBef>
            </a:pPr>
            <a:r>
              <a:rPr sz="5332" spc="-40" dirty="0">
                <a:solidFill>
                  <a:srgbClr val="FFFFFF"/>
                </a:solidFill>
                <a:latin typeface="Calibri"/>
                <a:cs typeface="Calibri"/>
              </a:rPr>
              <a:t>What </a:t>
            </a:r>
            <a:r>
              <a:rPr sz="5332" spc="133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5332" spc="313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5332" spc="27" dirty="0">
                <a:solidFill>
                  <a:srgbClr val="FFFFFF"/>
                </a:solidFill>
                <a:latin typeface="Calibri"/>
                <a:cs typeface="Calibri"/>
              </a:rPr>
              <a:t>git?</a:t>
            </a:r>
            <a:endParaRPr sz="5332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" y="2238392"/>
            <a:ext cx="1953598" cy="2212609"/>
          </a:xfrm>
          <a:custGeom>
            <a:avLst/>
            <a:gdLst/>
            <a:ahLst/>
            <a:cxnLst/>
            <a:rect l="l" t="t" r="r" b="b"/>
            <a:pathLst>
              <a:path w="1465580" h="1659889">
                <a:moveTo>
                  <a:pt x="0" y="0"/>
                </a:moveTo>
                <a:lnTo>
                  <a:pt x="1465230" y="0"/>
                </a:lnTo>
                <a:lnTo>
                  <a:pt x="1465230" y="1659660"/>
                </a:lnTo>
                <a:lnTo>
                  <a:pt x="0" y="1659660"/>
                </a:lnTo>
                <a:lnTo>
                  <a:pt x="0" y="0"/>
                </a:lnTo>
                <a:close/>
              </a:path>
            </a:pathLst>
          </a:custGeom>
          <a:solidFill>
            <a:srgbClr val="2B2B2B"/>
          </a:solidFill>
        </p:spPr>
        <p:txBody>
          <a:bodyPr wrap="square" lIns="0" tIns="0" rIns="0" bIns="0" rtlCol="0"/>
          <a:lstStyle/>
          <a:p>
            <a:endParaRPr sz="2399"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90132" y="2280060"/>
            <a:ext cx="980185" cy="1986416"/>
          </a:xfrm>
          <a:prstGeom prst="rect">
            <a:avLst/>
          </a:prstGeom>
        </p:spPr>
        <p:txBody>
          <a:bodyPr vert="horz" wrap="square" lIns="0" tIns="16929" rIns="0" bIns="0" rtlCol="0" anchor="b">
            <a:spAutoFit/>
          </a:bodyPr>
          <a:lstStyle/>
          <a:p>
            <a:pPr marL="16929">
              <a:lnSpc>
                <a:spcPct val="100000"/>
              </a:lnSpc>
              <a:spcBef>
                <a:spcPts val="133"/>
              </a:spcBef>
            </a:pPr>
            <a:r>
              <a:rPr sz="12797" spc="960" dirty="0">
                <a:solidFill>
                  <a:srgbClr val="3D8CA0"/>
                </a:solidFill>
              </a:rPr>
              <a:t>2</a:t>
            </a:r>
            <a:endParaRPr sz="12797"/>
          </a:p>
        </p:txBody>
      </p:sp>
    </p:spTree>
    <p:extLst>
      <p:ext uri="{BB962C8B-B14F-4D97-AF65-F5344CB8AC3E}">
        <p14:creationId xmlns:p14="http://schemas.microsoft.com/office/powerpoint/2010/main" val="3636594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210222" y="-47531"/>
            <a:ext cx="5585698" cy="1330018"/>
          </a:xfrm>
          <a:prstGeom prst="rect">
            <a:avLst/>
          </a:prstGeom>
        </p:spPr>
        <p:txBody>
          <a:bodyPr vert="horz" wrap="square" lIns="0" tIns="16929" rIns="0" bIns="0" rtlCol="0" anchor="b">
            <a:spAutoFit/>
          </a:bodyPr>
          <a:lstStyle/>
          <a:p>
            <a:pPr marL="16929">
              <a:lnSpc>
                <a:spcPct val="100000"/>
              </a:lnSpc>
              <a:spcBef>
                <a:spcPts val="133"/>
              </a:spcBef>
            </a:pPr>
            <a:r>
              <a:rPr sz="4266" spc="-33" dirty="0"/>
              <a:t>What </a:t>
            </a:r>
            <a:r>
              <a:rPr sz="4266" spc="107" dirty="0"/>
              <a:t>is version</a:t>
            </a:r>
            <a:r>
              <a:rPr sz="4266" spc="272" dirty="0"/>
              <a:t> </a:t>
            </a:r>
            <a:r>
              <a:rPr sz="4266" spc="33" dirty="0"/>
              <a:t>control?</a:t>
            </a:r>
            <a:endParaRPr sz="4266"/>
          </a:p>
        </p:txBody>
      </p:sp>
      <p:sp>
        <p:nvSpPr>
          <p:cNvPr id="3" name="object 3"/>
          <p:cNvSpPr txBox="1"/>
          <p:nvPr/>
        </p:nvSpPr>
        <p:spPr>
          <a:xfrm>
            <a:off x="4210222" y="1662973"/>
            <a:ext cx="6429605" cy="4285341"/>
          </a:xfrm>
          <a:prstGeom prst="rect">
            <a:avLst/>
          </a:prstGeom>
        </p:spPr>
        <p:txBody>
          <a:bodyPr vert="horz" wrap="square" lIns="0" tIns="69407" rIns="0" bIns="0" rtlCol="0">
            <a:spAutoFit/>
          </a:bodyPr>
          <a:lstStyle/>
          <a:p>
            <a:pPr marL="694093" indent="-677164">
              <a:spcBef>
                <a:spcPts val="545"/>
              </a:spcBef>
              <a:buClr>
                <a:srgbClr val="E5425D"/>
              </a:buClr>
              <a:buFont typeface="Arial"/>
              <a:buChar char="•"/>
              <a:tabLst>
                <a:tab pos="701711" algn="l"/>
                <a:tab pos="702558" algn="l"/>
              </a:tabLst>
            </a:pPr>
            <a:r>
              <a:rPr sz="3732" spc="47" dirty="0">
                <a:solidFill>
                  <a:srgbClr val="414141"/>
                </a:solidFill>
                <a:latin typeface="Calibri"/>
                <a:cs typeface="Calibri"/>
              </a:rPr>
              <a:t>Distributed </a:t>
            </a:r>
            <a:r>
              <a:rPr sz="3732" spc="93" dirty="0">
                <a:solidFill>
                  <a:srgbClr val="414141"/>
                </a:solidFill>
                <a:latin typeface="Calibri"/>
                <a:cs typeface="Calibri"/>
              </a:rPr>
              <a:t>version</a:t>
            </a:r>
            <a:r>
              <a:rPr sz="3732" spc="147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3732" spc="33" dirty="0">
                <a:solidFill>
                  <a:srgbClr val="414141"/>
                </a:solidFill>
                <a:latin typeface="Calibri"/>
                <a:cs typeface="Calibri"/>
              </a:rPr>
              <a:t>control</a:t>
            </a:r>
            <a:endParaRPr sz="3732" dirty="0">
              <a:latin typeface="Calibri"/>
              <a:cs typeface="Calibri"/>
            </a:endParaRPr>
          </a:p>
          <a:p>
            <a:pPr marL="694093" marR="6772" indent="-677164">
              <a:lnSpc>
                <a:spcPct val="89700"/>
              </a:lnSpc>
              <a:spcBef>
                <a:spcPts val="880"/>
              </a:spcBef>
              <a:buClr>
                <a:srgbClr val="E5425D"/>
              </a:buClr>
              <a:buFont typeface="Arial"/>
              <a:buChar char="•"/>
              <a:tabLst>
                <a:tab pos="701711" algn="l"/>
                <a:tab pos="702558" algn="l"/>
              </a:tabLst>
            </a:pPr>
            <a:r>
              <a:rPr sz="3732" spc="160" dirty="0">
                <a:solidFill>
                  <a:srgbClr val="414141"/>
                </a:solidFill>
                <a:latin typeface="Calibri"/>
                <a:cs typeface="Calibri"/>
              </a:rPr>
              <a:t>Users </a:t>
            </a:r>
            <a:r>
              <a:rPr sz="3732" spc="213" dirty="0">
                <a:solidFill>
                  <a:srgbClr val="414141"/>
                </a:solidFill>
                <a:latin typeface="Calibri"/>
                <a:cs typeface="Calibri"/>
              </a:rPr>
              <a:t>keep </a:t>
            </a:r>
            <a:r>
              <a:rPr sz="3732" spc="27" dirty="0">
                <a:solidFill>
                  <a:srgbClr val="414141"/>
                </a:solidFill>
                <a:latin typeface="Calibri"/>
                <a:cs typeface="Calibri"/>
              </a:rPr>
              <a:t>entire </a:t>
            </a:r>
            <a:r>
              <a:rPr sz="3732" spc="213" dirty="0">
                <a:solidFill>
                  <a:srgbClr val="414141"/>
                </a:solidFill>
                <a:latin typeface="Calibri"/>
                <a:cs typeface="Calibri"/>
              </a:rPr>
              <a:t>code</a:t>
            </a:r>
            <a:r>
              <a:rPr sz="3732" spc="-13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3732" spc="127" dirty="0">
                <a:solidFill>
                  <a:srgbClr val="414141"/>
                </a:solidFill>
                <a:latin typeface="Calibri"/>
                <a:cs typeface="Calibri"/>
              </a:rPr>
              <a:t>and  </a:t>
            </a:r>
            <a:r>
              <a:rPr sz="3732" spc="20" dirty="0">
                <a:solidFill>
                  <a:srgbClr val="414141"/>
                </a:solidFill>
                <a:latin typeface="Calibri"/>
                <a:cs typeface="Calibri"/>
              </a:rPr>
              <a:t>history </a:t>
            </a:r>
            <a:r>
              <a:rPr sz="3732" spc="107" dirty="0">
                <a:solidFill>
                  <a:srgbClr val="414141"/>
                </a:solidFill>
                <a:latin typeface="Calibri"/>
                <a:cs typeface="Calibri"/>
              </a:rPr>
              <a:t>on </a:t>
            </a:r>
            <a:r>
              <a:rPr sz="3732" spc="-20" dirty="0">
                <a:solidFill>
                  <a:srgbClr val="414141"/>
                </a:solidFill>
                <a:latin typeface="Calibri"/>
                <a:cs typeface="Calibri"/>
              </a:rPr>
              <a:t>their </a:t>
            </a:r>
            <a:r>
              <a:rPr sz="3732" spc="53" dirty="0">
                <a:solidFill>
                  <a:srgbClr val="414141"/>
                </a:solidFill>
                <a:latin typeface="Calibri"/>
                <a:cs typeface="Calibri"/>
              </a:rPr>
              <a:t>location  </a:t>
            </a:r>
            <a:r>
              <a:rPr sz="3732" spc="113" dirty="0">
                <a:solidFill>
                  <a:srgbClr val="414141"/>
                </a:solidFill>
                <a:latin typeface="Calibri"/>
                <a:cs typeface="Calibri"/>
              </a:rPr>
              <a:t>machines</a:t>
            </a:r>
            <a:endParaRPr sz="3732" dirty="0">
              <a:latin typeface="Calibri"/>
              <a:cs typeface="Calibri"/>
            </a:endParaRPr>
          </a:p>
          <a:p>
            <a:pPr marL="998817" marR="253937" lvl="1" indent="-372440">
              <a:lnSpc>
                <a:spcPts val="3492"/>
              </a:lnSpc>
              <a:spcBef>
                <a:spcPts val="746"/>
              </a:spcBef>
              <a:buClr>
                <a:srgbClr val="E5425D"/>
              </a:buClr>
              <a:buFont typeface="Arial"/>
              <a:buChar char="•"/>
              <a:tabLst>
                <a:tab pos="1006435" algn="l"/>
                <a:tab pos="1007281" algn="l"/>
              </a:tabLst>
            </a:pPr>
            <a:r>
              <a:rPr sz="3199" spc="133" dirty="0">
                <a:solidFill>
                  <a:srgbClr val="202020"/>
                </a:solidFill>
                <a:latin typeface="Calibri"/>
                <a:cs typeface="Calibri"/>
              </a:rPr>
              <a:t>Users can </a:t>
            </a:r>
            <a:r>
              <a:rPr sz="3199" spc="120" dirty="0">
                <a:solidFill>
                  <a:srgbClr val="202020"/>
                </a:solidFill>
                <a:latin typeface="Calibri"/>
                <a:cs typeface="Calibri"/>
              </a:rPr>
              <a:t>make </a:t>
            </a:r>
            <a:r>
              <a:rPr sz="3199" spc="87" dirty="0">
                <a:solidFill>
                  <a:srgbClr val="202020"/>
                </a:solidFill>
                <a:latin typeface="Calibri"/>
                <a:cs typeface="Calibri"/>
              </a:rPr>
              <a:t>any</a:t>
            </a:r>
            <a:r>
              <a:rPr sz="3199" spc="-20" dirty="0">
                <a:solidFill>
                  <a:srgbClr val="202020"/>
                </a:solidFill>
                <a:latin typeface="Calibri"/>
                <a:cs typeface="Calibri"/>
              </a:rPr>
              <a:t> </a:t>
            </a:r>
            <a:r>
              <a:rPr sz="3199" spc="167" dirty="0">
                <a:solidFill>
                  <a:srgbClr val="202020"/>
                </a:solidFill>
                <a:latin typeface="Calibri"/>
                <a:cs typeface="Calibri"/>
              </a:rPr>
              <a:t>changes  </a:t>
            </a:r>
            <a:r>
              <a:rPr sz="3199" spc="-27" dirty="0">
                <a:solidFill>
                  <a:srgbClr val="202020"/>
                </a:solidFill>
                <a:latin typeface="Calibri"/>
                <a:cs typeface="Calibri"/>
              </a:rPr>
              <a:t>without </a:t>
            </a:r>
            <a:r>
              <a:rPr sz="3199" dirty="0">
                <a:solidFill>
                  <a:srgbClr val="202020"/>
                </a:solidFill>
                <a:latin typeface="Calibri"/>
                <a:cs typeface="Calibri"/>
              </a:rPr>
              <a:t>internet</a:t>
            </a:r>
            <a:r>
              <a:rPr sz="3199" spc="207" dirty="0">
                <a:solidFill>
                  <a:srgbClr val="202020"/>
                </a:solidFill>
                <a:latin typeface="Calibri"/>
                <a:cs typeface="Calibri"/>
              </a:rPr>
              <a:t> access</a:t>
            </a:r>
            <a:endParaRPr sz="3199" dirty="0">
              <a:latin typeface="Calibri"/>
              <a:cs typeface="Calibri"/>
            </a:endParaRPr>
          </a:p>
          <a:p>
            <a:pPr marL="998817" marR="51634" lvl="1" indent="-372440">
              <a:lnSpc>
                <a:spcPts val="3359"/>
              </a:lnSpc>
              <a:spcBef>
                <a:spcPts val="853"/>
              </a:spcBef>
              <a:buClr>
                <a:srgbClr val="E5425D"/>
              </a:buClr>
              <a:buFont typeface="Arial"/>
              <a:buChar char="•"/>
              <a:tabLst>
                <a:tab pos="1006435" algn="l"/>
                <a:tab pos="1007281" algn="l"/>
              </a:tabLst>
            </a:pPr>
            <a:r>
              <a:rPr sz="3199" spc="73" dirty="0">
                <a:solidFill>
                  <a:srgbClr val="202020"/>
                </a:solidFill>
                <a:latin typeface="Calibri"/>
                <a:cs typeface="Calibri"/>
              </a:rPr>
              <a:t>(Except </a:t>
            </a:r>
            <a:r>
              <a:rPr sz="3199" spc="107" dirty="0">
                <a:solidFill>
                  <a:srgbClr val="202020"/>
                </a:solidFill>
                <a:latin typeface="Calibri"/>
                <a:cs typeface="Calibri"/>
              </a:rPr>
              <a:t>pushing and </a:t>
            </a:r>
            <a:r>
              <a:rPr sz="3199" spc="53" dirty="0">
                <a:solidFill>
                  <a:srgbClr val="202020"/>
                </a:solidFill>
                <a:latin typeface="Calibri"/>
                <a:cs typeface="Calibri"/>
              </a:rPr>
              <a:t>pulling  </a:t>
            </a:r>
            <a:r>
              <a:rPr sz="3199" spc="167" dirty="0">
                <a:solidFill>
                  <a:srgbClr val="202020"/>
                </a:solidFill>
                <a:latin typeface="Calibri"/>
                <a:cs typeface="Calibri"/>
              </a:rPr>
              <a:t>changes </a:t>
            </a:r>
            <a:r>
              <a:rPr sz="3199" spc="-33" dirty="0">
                <a:solidFill>
                  <a:srgbClr val="202020"/>
                </a:solidFill>
                <a:latin typeface="Calibri"/>
                <a:cs typeface="Calibri"/>
              </a:rPr>
              <a:t>from </a:t>
            </a:r>
            <a:r>
              <a:rPr sz="3199" spc="133" dirty="0">
                <a:solidFill>
                  <a:srgbClr val="202020"/>
                </a:solidFill>
                <a:latin typeface="Calibri"/>
                <a:cs typeface="Calibri"/>
              </a:rPr>
              <a:t>a </a:t>
            </a:r>
            <a:r>
              <a:rPr sz="3199" spc="40" dirty="0">
                <a:solidFill>
                  <a:srgbClr val="202020"/>
                </a:solidFill>
                <a:latin typeface="Calibri"/>
                <a:cs typeface="Calibri"/>
              </a:rPr>
              <a:t>remote</a:t>
            </a:r>
            <a:r>
              <a:rPr sz="3199" spc="107" dirty="0">
                <a:solidFill>
                  <a:srgbClr val="202020"/>
                </a:solidFill>
                <a:latin typeface="Calibri"/>
                <a:cs typeface="Calibri"/>
              </a:rPr>
              <a:t> </a:t>
            </a:r>
            <a:r>
              <a:rPr sz="3199" spc="40" dirty="0">
                <a:solidFill>
                  <a:srgbClr val="202020"/>
                </a:solidFill>
                <a:latin typeface="Calibri"/>
                <a:cs typeface="Calibri"/>
              </a:rPr>
              <a:t>server)</a:t>
            </a:r>
            <a:endParaRPr sz="3199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50336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210222" y="-47531"/>
            <a:ext cx="2697624" cy="1330018"/>
          </a:xfrm>
          <a:prstGeom prst="rect">
            <a:avLst/>
          </a:prstGeom>
        </p:spPr>
        <p:txBody>
          <a:bodyPr vert="horz" wrap="square" lIns="0" tIns="16929" rIns="0" bIns="0" rtlCol="0" anchor="b">
            <a:spAutoFit/>
          </a:bodyPr>
          <a:lstStyle/>
          <a:p>
            <a:pPr marL="16929">
              <a:lnSpc>
                <a:spcPct val="100000"/>
              </a:lnSpc>
              <a:spcBef>
                <a:spcPts val="133"/>
              </a:spcBef>
            </a:pPr>
            <a:r>
              <a:rPr sz="4266" spc="-33" dirty="0"/>
              <a:t>What </a:t>
            </a:r>
            <a:r>
              <a:rPr sz="4266" spc="107" dirty="0"/>
              <a:t>is</a:t>
            </a:r>
            <a:r>
              <a:rPr sz="4266" spc="240" dirty="0"/>
              <a:t> </a:t>
            </a:r>
            <a:r>
              <a:rPr sz="4266" spc="20" dirty="0"/>
              <a:t>git?</a:t>
            </a:r>
            <a:endParaRPr sz="4266"/>
          </a:p>
        </p:txBody>
      </p:sp>
      <p:sp>
        <p:nvSpPr>
          <p:cNvPr id="3" name="object 3"/>
          <p:cNvSpPr txBox="1"/>
          <p:nvPr/>
        </p:nvSpPr>
        <p:spPr>
          <a:xfrm>
            <a:off x="4210221" y="1659589"/>
            <a:ext cx="7111841" cy="1952447"/>
          </a:xfrm>
          <a:prstGeom prst="rect">
            <a:avLst/>
          </a:prstGeom>
        </p:spPr>
        <p:txBody>
          <a:bodyPr vert="horz" wrap="square" lIns="0" tIns="120195" rIns="0" bIns="0" rtlCol="0">
            <a:spAutoFit/>
          </a:bodyPr>
          <a:lstStyle/>
          <a:p>
            <a:pPr marL="694093" indent="-677164">
              <a:spcBef>
                <a:spcPts val="946"/>
              </a:spcBef>
              <a:buClr>
                <a:srgbClr val="E5425D"/>
              </a:buClr>
              <a:buFont typeface="Arial"/>
              <a:buChar char="•"/>
              <a:tabLst>
                <a:tab pos="701711" algn="l"/>
                <a:tab pos="702558" algn="l"/>
              </a:tabLst>
            </a:pPr>
            <a:r>
              <a:rPr sz="3732" spc="67" dirty="0">
                <a:solidFill>
                  <a:srgbClr val="414141"/>
                </a:solidFill>
                <a:latin typeface="Calibri"/>
                <a:cs typeface="Calibri"/>
              </a:rPr>
              <a:t>Started </a:t>
            </a:r>
            <a:r>
              <a:rPr sz="3732" spc="-7" dirty="0">
                <a:solidFill>
                  <a:srgbClr val="414141"/>
                </a:solidFill>
                <a:latin typeface="Calibri"/>
                <a:cs typeface="Calibri"/>
              </a:rPr>
              <a:t>in</a:t>
            </a:r>
            <a:r>
              <a:rPr sz="3732" spc="160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3732" spc="327" dirty="0">
                <a:solidFill>
                  <a:srgbClr val="414141"/>
                </a:solidFill>
                <a:latin typeface="Calibri"/>
                <a:cs typeface="Calibri"/>
              </a:rPr>
              <a:t>2005</a:t>
            </a:r>
            <a:endParaRPr sz="3732">
              <a:latin typeface="Calibri"/>
              <a:cs typeface="Calibri"/>
            </a:endParaRPr>
          </a:p>
          <a:p>
            <a:pPr marL="694093" marR="6772" indent="-677164">
              <a:lnSpc>
                <a:spcPts val="4438"/>
              </a:lnSpc>
              <a:spcBef>
                <a:spcPts val="1000"/>
              </a:spcBef>
              <a:buClr>
                <a:srgbClr val="E5425D"/>
              </a:buClr>
              <a:buFont typeface="Arial"/>
              <a:buChar char="•"/>
              <a:tabLst>
                <a:tab pos="701711" algn="l"/>
                <a:tab pos="702558" algn="l"/>
              </a:tabLst>
            </a:pPr>
            <a:r>
              <a:rPr sz="3732" spc="140" dirty="0">
                <a:solidFill>
                  <a:srgbClr val="414141"/>
                </a:solidFill>
                <a:latin typeface="Calibri"/>
                <a:cs typeface="Calibri"/>
              </a:rPr>
              <a:t>Created </a:t>
            </a:r>
            <a:r>
              <a:rPr sz="3732" spc="133" dirty="0">
                <a:solidFill>
                  <a:srgbClr val="414141"/>
                </a:solidFill>
                <a:latin typeface="Calibri"/>
                <a:cs typeface="Calibri"/>
              </a:rPr>
              <a:t>by </a:t>
            </a:r>
            <a:r>
              <a:rPr sz="3732" spc="120" dirty="0">
                <a:solidFill>
                  <a:srgbClr val="414141"/>
                </a:solidFill>
                <a:latin typeface="Calibri"/>
                <a:cs typeface="Calibri"/>
              </a:rPr>
              <a:t>Linus </a:t>
            </a:r>
            <a:r>
              <a:rPr sz="3732" spc="100" dirty="0">
                <a:solidFill>
                  <a:srgbClr val="414141"/>
                </a:solidFill>
                <a:latin typeface="Calibri"/>
                <a:cs typeface="Calibri"/>
              </a:rPr>
              <a:t>Torvald </a:t>
            </a:r>
            <a:r>
              <a:rPr sz="3732" spc="-33" dirty="0">
                <a:solidFill>
                  <a:srgbClr val="414141"/>
                </a:solidFill>
                <a:latin typeface="Calibri"/>
                <a:cs typeface="Calibri"/>
              </a:rPr>
              <a:t>to </a:t>
            </a:r>
            <a:r>
              <a:rPr sz="3732" spc="87" dirty="0">
                <a:solidFill>
                  <a:srgbClr val="414141"/>
                </a:solidFill>
                <a:latin typeface="Calibri"/>
                <a:cs typeface="Calibri"/>
              </a:rPr>
              <a:t>aid  </a:t>
            </a:r>
            <a:r>
              <a:rPr sz="3732" spc="-7" dirty="0">
                <a:solidFill>
                  <a:srgbClr val="414141"/>
                </a:solidFill>
                <a:latin typeface="Calibri"/>
                <a:cs typeface="Calibri"/>
              </a:rPr>
              <a:t>in </a:t>
            </a:r>
            <a:r>
              <a:rPr sz="3732" spc="107" dirty="0">
                <a:solidFill>
                  <a:srgbClr val="414141"/>
                </a:solidFill>
                <a:latin typeface="Calibri"/>
                <a:cs typeface="Calibri"/>
              </a:rPr>
              <a:t>Linux </a:t>
            </a:r>
            <a:r>
              <a:rPr sz="3732" spc="93" dirty="0">
                <a:solidFill>
                  <a:srgbClr val="414141"/>
                </a:solidFill>
                <a:latin typeface="Calibri"/>
                <a:cs typeface="Calibri"/>
              </a:rPr>
              <a:t>kernel</a:t>
            </a:r>
            <a:r>
              <a:rPr sz="3732" spc="227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3732" spc="100" dirty="0">
                <a:solidFill>
                  <a:srgbClr val="414141"/>
                </a:solidFill>
                <a:latin typeface="Calibri"/>
                <a:cs typeface="Calibri"/>
              </a:rPr>
              <a:t>development</a:t>
            </a:r>
            <a:endParaRPr sz="3732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124689" y="3858184"/>
            <a:ext cx="2319260" cy="231926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399"/>
          </a:p>
        </p:txBody>
      </p:sp>
      <p:sp>
        <p:nvSpPr>
          <p:cNvPr id="5" name="object 5"/>
          <p:cNvSpPr txBox="1"/>
          <p:nvPr/>
        </p:nvSpPr>
        <p:spPr>
          <a:xfrm>
            <a:off x="9849688" y="6180167"/>
            <a:ext cx="1033511" cy="386298"/>
          </a:xfrm>
          <a:prstGeom prst="rect">
            <a:avLst/>
          </a:prstGeom>
        </p:spPr>
        <p:txBody>
          <a:bodyPr vert="horz" wrap="square" lIns="0" tIns="16929" rIns="0" bIns="0" rtlCol="0">
            <a:spAutoFit/>
          </a:bodyPr>
          <a:lstStyle/>
          <a:p>
            <a:pPr marL="16929">
              <a:spcBef>
                <a:spcPts val="133"/>
              </a:spcBef>
            </a:pPr>
            <a:r>
              <a:rPr sz="2399" dirty="0">
                <a:solidFill>
                  <a:srgbClr val="414141"/>
                </a:solidFill>
                <a:latin typeface="Calibri"/>
                <a:cs typeface="Calibri"/>
              </a:rPr>
              <a:t>Git</a:t>
            </a:r>
            <a:r>
              <a:rPr sz="2399" spc="-20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2399" spc="67" dirty="0">
                <a:solidFill>
                  <a:srgbClr val="414141"/>
                </a:solidFill>
                <a:latin typeface="Calibri"/>
                <a:cs typeface="Calibri"/>
              </a:rPr>
              <a:t>icon</a:t>
            </a:r>
            <a:endParaRPr sz="2399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59852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210222" y="-47531"/>
            <a:ext cx="2697624" cy="1330018"/>
          </a:xfrm>
          <a:prstGeom prst="rect">
            <a:avLst/>
          </a:prstGeom>
        </p:spPr>
        <p:txBody>
          <a:bodyPr vert="horz" wrap="square" lIns="0" tIns="16929" rIns="0" bIns="0" rtlCol="0" anchor="b">
            <a:spAutoFit/>
          </a:bodyPr>
          <a:lstStyle/>
          <a:p>
            <a:pPr marL="16929">
              <a:lnSpc>
                <a:spcPct val="100000"/>
              </a:lnSpc>
              <a:spcBef>
                <a:spcPts val="133"/>
              </a:spcBef>
            </a:pPr>
            <a:r>
              <a:rPr sz="4266" spc="-33" dirty="0"/>
              <a:t>What </a:t>
            </a:r>
            <a:r>
              <a:rPr sz="4266" spc="107" dirty="0"/>
              <a:t>is</a:t>
            </a:r>
            <a:r>
              <a:rPr sz="4266" spc="240" dirty="0"/>
              <a:t> </a:t>
            </a:r>
            <a:r>
              <a:rPr sz="4266" spc="20" dirty="0"/>
              <a:t>git?</a:t>
            </a:r>
            <a:endParaRPr sz="4266"/>
          </a:p>
        </p:txBody>
      </p:sp>
      <p:sp>
        <p:nvSpPr>
          <p:cNvPr id="3" name="object 3"/>
          <p:cNvSpPr txBox="1"/>
          <p:nvPr/>
        </p:nvSpPr>
        <p:spPr>
          <a:xfrm>
            <a:off x="4210221" y="1607871"/>
            <a:ext cx="7128770" cy="1172959"/>
          </a:xfrm>
          <a:prstGeom prst="rect">
            <a:avLst/>
          </a:prstGeom>
        </p:spPr>
        <p:txBody>
          <a:bodyPr vert="horz" wrap="square" lIns="0" tIns="44015" rIns="0" bIns="0" rtlCol="0">
            <a:spAutoFit/>
          </a:bodyPr>
          <a:lstStyle/>
          <a:p>
            <a:pPr marL="694093" marR="6772" indent="-677164">
              <a:lnSpc>
                <a:spcPts val="4399"/>
              </a:lnSpc>
              <a:spcBef>
                <a:spcPts val="347"/>
              </a:spcBef>
              <a:buClr>
                <a:srgbClr val="E5425D"/>
              </a:buClr>
              <a:buFont typeface="Arial"/>
              <a:buChar char="•"/>
              <a:tabLst>
                <a:tab pos="701711" algn="l"/>
                <a:tab pos="702558" algn="l"/>
              </a:tabLst>
            </a:pPr>
            <a:r>
              <a:rPr sz="3732" dirty="0">
                <a:solidFill>
                  <a:srgbClr val="414141"/>
                </a:solidFill>
                <a:latin typeface="Calibri"/>
                <a:cs typeface="Calibri"/>
              </a:rPr>
              <a:t>Git </a:t>
            </a:r>
            <a:r>
              <a:rPr sz="3732" spc="-20" dirty="0">
                <a:solidFill>
                  <a:srgbClr val="414141"/>
                </a:solidFill>
                <a:latin typeface="Calibri"/>
                <a:cs typeface="Calibri"/>
              </a:rPr>
              <a:t>isn’t </a:t>
            </a:r>
            <a:r>
              <a:rPr sz="3732" spc="27" dirty="0">
                <a:solidFill>
                  <a:srgbClr val="414141"/>
                </a:solidFill>
                <a:latin typeface="Calibri"/>
                <a:cs typeface="Calibri"/>
              </a:rPr>
              <a:t>the </a:t>
            </a:r>
            <a:r>
              <a:rPr sz="3732" spc="60" dirty="0">
                <a:solidFill>
                  <a:srgbClr val="414141"/>
                </a:solidFill>
                <a:latin typeface="Calibri"/>
                <a:cs typeface="Calibri"/>
              </a:rPr>
              <a:t>only </a:t>
            </a:r>
            <a:r>
              <a:rPr sz="3732" spc="93" dirty="0">
                <a:solidFill>
                  <a:srgbClr val="414141"/>
                </a:solidFill>
                <a:latin typeface="Calibri"/>
                <a:cs typeface="Calibri"/>
              </a:rPr>
              <a:t>version </a:t>
            </a:r>
            <a:r>
              <a:rPr sz="3732" spc="33" dirty="0">
                <a:solidFill>
                  <a:srgbClr val="414141"/>
                </a:solidFill>
                <a:latin typeface="Calibri"/>
                <a:cs typeface="Calibri"/>
              </a:rPr>
              <a:t>control  </a:t>
            </a:r>
            <a:r>
              <a:rPr sz="3732" spc="100" dirty="0">
                <a:solidFill>
                  <a:srgbClr val="414141"/>
                </a:solidFill>
                <a:latin typeface="Calibri"/>
                <a:cs typeface="Calibri"/>
              </a:rPr>
              <a:t>system</a:t>
            </a:r>
            <a:endParaRPr sz="3732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210221" y="5557050"/>
            <a:ext cx="4801043" cy="468436"/>
          </a:xfrm>
          <a:prstGeom prst="rect">
            <a:avLst/>
          </a:prstGeom>
        </p:spPr>
        <p:txBody>
          <a:bodyPr vert="horz" wrap="square" lIns="0" tIns="16929" rIns="0" bIns="0" rtlCol="0">
            <a:spAutoFit/>
          </a:bodyPr>
          <a:lstStyle/>
          <a:p>
            <a:pPr marL="702558" indent="-685629">
              <a:spcBef>
                <a:spcPts val="133"/>
              </a:spcBef>
              <a:buClr>
                <a:srgbClr val="E5425D"/>
              </a:buClr>
              <a:buFont typeface="Arial"/>
              <a:buChar char="•"/>
              <a:tabLst>
                <a:tab pos="701711" algn="l"/>
                <a:tab pos="702558" algn="l"/>
              </a:tabLst>
            </a:pPr>
            <a:r>
              <a:rPr sz="2933" spc="20" dirty="0">
                <a:solidFill>
                  <a:srgbClr val="414141"/>
                </a:solidFill>
                <a:latin typeface="Calibri"/>
                <a:cs typeface="Calibri"/>
              </a:rPr>
              <a:t>But </a:t>
            </a:r>
            <a:r>
              <a:rPr sz="2933" spc="-7" dirty="0">
                <a:solidFill>
                  <a:srgbClr val="414141"/>
                </a:solidFill>
                <a:latin typeface="Calibri"/>
                <a:cs typeface="Calibri"/>
              </a:rPr>
              <a:t>(we </a:t>
            </a:r>
            <a:r>
              <a:rPr sz="2933" spc="-40" dirty="0">
                <a:solidFill>
                  <a:srgbClr val="414141"/>
                </a:solidFill>
                <a:latin typeface="Calibri"/>
                <a:cs typeface="Calibri"/>
              </a:rPr>
              <a:t>think) </a:t>
            </a:r>
            <a:r>
              <a:rPr sz="2933" spc="-33" dirty="0">
                <a:solidFill>
                  <a:srgbClr val="414141"/>
                </a:solidFill>
                <a:latin typeface="Calibri"/>
                <a:cs typeface="Calibri"/>
              </a:rPr>
              <a:t>it’s </a:t>
            </a:r>
            <a:r>
              <a:rPr sz="2933" spc="20" dirty="0">
                <a:solidFill>
                  <a:srgbClr val="414141"/>
                </a:solidFill>
                <a:latin typeface="Calibri"/>
                <a:cs typeface="Calibri"/>
              </a:rPr>
              <a:t>the</a:t>
            </a:r>
            <a:r>
              <a:rPr sz="2933" spc="493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2933" spc="87" dirty="0">
                <a:solidFill>
                  <a:srgbClr val="414141"/>
                </a:solidFill>
                <a:latin typeface="Calibri"/>
                <a:cs typeface="Calibri"/>
              </a:rPr>
              <a:t>best</a:t>
            </a:r>
            <a:endParaRPr sz="2933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876579" y="3123163"/>
            <a:ext cx="3802921" cy="74594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399"/>
          </a:p>
        </p:txBody>
      </p:sp>
      <p:sp>
        <p:nvSpPr>
          <p:cNvPr id="6" name="object 6"/>
          <p:cNvSpPr/>
          <p:nvPr/>
        </p:nvSpPr>
        <p:spPr>
          <a:xfrm>
            <a:off x="6802012" y="4061709"/>
            <a:ext cx="3884700" cy="8934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399"/>
          </a:p>
        </p:txBody>
      </p:sp>
      <p:sp>
        <p:nvSpPr>
          <p:cNvPr id="7" name="object 7"/>
          <p:cNvSpPr/>
          <p:nvPr/>
        </p:nvSpPr>
        <p:spPr>
          <a:xfrm>
            <a:off x="5363109" y="3252170"/>
            <a:ext cx="1121471" cy="134576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399"/>
          </a:p>
        </p:txBody>
      </p:sp>
    </p:spTree>
    <p:extLst>
      <p:ext uri="{BB962C8B-B14F-4D97-AF65-F5344CB8AC3E}">
        <p14:creationId xmlns:p14="http://schemas.microsoft.com/office/powerpoint/2010/main" val="3770421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" y="895"/>
            <a:ext cx="12177545" cy="685621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399"/>
          </a:p>
        </p:txBody>
      </p:sp>
      <p:sp>
        <p:nvSpPr>
          <p:cNvPr id="3" name="object 3"/>
          <p:cNvSpPr/>
          <p:nvPr/>
        </p:nvSpPr>
        <p:spPr>
          <a:xfrm>
            <a:off x="1953135" y="2238392"/>
            <a:ext cx="10236074" cy="2212609"/>
          </a:xfrm>
          <a:custGeom>
            <a:avLst/>
            <a:gdLst/>
            <a:ahLst/>
            <a:cxnLst/>
            <a:rect l="l" t="t" r="r" b="b"/>
            <a:pathLst>
              <a:path w="7679055" h="1659889">
                <a:moveTo>
                  <a:pt x="0" y="0"/>
                </a:moveTo>
                <a:lnTo>
                  <a:pt x="7678765" y="0"/>
                </a:lnTo>
                <a:lnTo>
                  <a:pt x="7678765" y="1659660"/>
                </a:lnTo>
                <a:lnTo>
                  <a:pt x="0" y="1659660"/>
                </a:lnTo>
                <a:lnTo>
                  <a:pt x="0" y="0"/>
                </a:lnTo>
                <a:close/>
              </a:path>
            </a:pathLst>
          </a:custGeom>
          <a:solidFill>
            <a:srgbClr val="2B2B2B"/>
          </a:solidFill>
        </p:spPr>
        <p:txBody>
          <a:bodyPr wrap="square" lIns="0" tIns="0" rIns="0" bIns="0" rtlCol="0"/>
          <a:lstStyle/>
          <a:p>
            <a:endParaRPr sz="2399"/>
          </a:p>
        </p:txBody>
      </p:sp>
      <p:sp>
        <p:nvSpPr>
          <p:cNvPr id="4" name="object 4"/>
          <p:cNvSpPr txBox="1"/>
          <p:nvPr/>
        </p:nvSpPr>
        <p:spPr>
          <a:xfrm>
            <a:off x="2058095" y="2921319"/>
            <a:ext cx="5839632" cy="837640"/>
          </a:xfrm>
          <a:prstGeom prst="rect">
            <a:avLst/>
          </a:prstGeom>
        </p:spPr>
        <p:txBody>
          <a:bodyPr vert="horz" wrap="square" lIns="0" tIns="16929" rIns="0" bIns="0" rtlCol="0">
            <a:spAutoFit/>
          </a:bodyPr>
          <a:lstStyle/>
          <a:p>
            <a:pPr marL="16929">
              <a:spcBef>
                <a:spcPts val="133"/>
              </a:spcBef>
            </a:pPr>
            <a:r>
              <a:rPr sz="5332" spc="227" dirty="0">
                <a:solidFill>
                  <a:srgbClr val="FFFFFF"/>
                </a:solidFill>
                <a:latin typeface="Calibri"/>
                <a:cs typeface="Calibri"/>
              </a:rPr>
              <a:t>How </a:t>
            </a:r>
            <a:r>
              <a:rPr sz="5332" spc="300" dirty="0">
                <a:solidFill>
                  <a:srgbClr val="FFFFFF"/>
                </a:solidFill>
                <a:latin typeface="Calibri"/>
                <a:cs typeface="Calibri"/>
              </a:rPr>
              <a:t>does </a:t>
            </a:r>
            <a:r>
              <a:rPr sz="5332" spc="40" dirty="0">
                <a:solidFill>
                  <a:srgbClr val="FFFFFF"/>
                </a:solidFill>
                <a:latin typeface="Calibri"/>
                <a:cs typeface="Calibri"/>
              </a:rPr>
              <a:t>git</a:t>
            </a:r>
            <a:r>
              <a:rPr sz="5332" spc="-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5332" spc="67" dirty="0">
                <a:solidFill>
                  <a:srgbClr val="FFFFFF"/>
                </a:solidFill>
                <a:latin typeface="Calibri"/>
                <a:cs typeface="Calibri"/>
              </a:rPr>
              <a:t>work?</a:t>
            </a:r>
            <a:endParaRPr sz="5332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" y="2238392"/>
            <a:ext cx="1953598" cy="2212609"/>
          </a:xfrm>
          <a:custGeom>
            <a:avLst/>
            <a:gdLst/>
            <a:ahLst/>
            <a:cxnLst/>
            <a:rect l="l" t="t" r="r" b="b"/>
            <a:pathLst>
              <a:path w="1465580" h="1659889">
                <a:moveTo>
                  <a:pt x="0" y="0"/>
                </a:moveTo>
                <a:lnTo>
                  <a:pt x="1465230" y="0"/>
                </a:lnTo>
                <a:lnTo>
                  <a:pt x="1465230" y="1659660"/>
                </a:lnTo>
                <a:lnTo>
                  <a:pt x="0" y="1659660"/>
                </a:lnTo>
                <a:lnTo>
                  <a:pt x="0" y="0"/>
                </a:lnTo>
                <a:close/>
              </a:path>
            </a:pathLst>
          </a:custGeom>
          <a:solidFill>
            <a:srgbClr val="2B2B2B"/>
          </a:solidFill>
        </p:spPr>
        <p:txBody>
          <a:bodyPr wrap="square" lIns="0" tIns="0" rIns="0" bIns="0" rtlCol="0"/>
          <a:lstStyle/>
          <a:p>
            <a:endParaRPr sz="2399"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521007" y="2280060"/>
            <a:ext cx="918394" cy="1986416"/>
          </a:xfrm>
          <a:prstGeom prst="rect">
            <a:avLst/>
          </a:prstGeom>
        </p:spPr>
        <p:txBody>
          <a:bodyPr vert="horz" wrap="square" lIns="0" tIns="16929" rIns="0" bIns="0" rtlCol="0" anchor="b">
            <a:spAutoFit/>
          </a:bodyPr>
          <a:lstStyle/>
          <a:p>
            <a:pPr marL="16929">
              <a:lnSpc>
                <a:spcPct val="100000"/>
              </a:lnSpc>
              <a:spcBef>
                <a:spcPts val="133"/>
              </a:spcBef>
            </a:pPr>
            <a:r>
              <a:rPr sz="12797" spc="473" dirty="0">
                <a:solidFill>
                  <a:srgbClr val="3D8CA0"/>
                </a:solidFill>
              </a:rPr>
              <a:t>3</a:t>
            </a:r>
            <a:endParaRPr sz="12797"/>
          </a:p>
        </p:txBody>
      </p:sp>
    </p:spTree>
    <p:extLst>
      <p:ext uri="{BB962C8B-B14F-4D97-AF65-F5344CB8AC3E}">
        <p14:creationId xmlns:p14="http://schemas.microsoft.com/office/powerpoint/2010/main" val="2839502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210222" y="-47531"/>
            <a:ext cx="4678308" cy="1330018"/>
          </a:xfrm>
          <a:prstGeom prst="rect">
            <a:avLst/>
          </a:prstGeom>
        </p:spPr>
        <p:txBody>
          <a:bodyPr vert="horz" wrap="square" lIns="0" tIns="16929" rIns="0" bIns="0" rtlCol="0" anchor="b">
            <a:spAutoFit/>
          </a:bodyPr>
          <a:lstStyle/>
          <a:p>
            <a:pPr marL="16929">
              <a:lnSpc>
                <a:spcPct val="100000"/>
              </a:lnSpc>
              <a:spcBef>
                <a:spcPts val="133"/>
              </a:spcBef>
            </a:pPr>
            <a:r>
              <a:rPr sz="4266" spc="180" dirty="0"/>
              <a:t>How </a:t>
            </a:r>
            <a:r>
              <a:rPr sz="4266" spc="240" dirty="0"/>
              <a:t>does </a:t>
            </a:r>
            <a:r>
              <a:rPr sz="4266" spc="33" dirty="0"/>
              <a:t>git</a:t>
            </a:r>
            <a:r>
              <a:rPr sz="4266" spc="-100" dirty="0"/>
              <a:t> </a:t>
            </a:r>
            <a:r>
              <a:rPr sz="4266" spc="53" dirty="0"/>
              <a:t>work?</a:t>
            </a:r>
            <a:endParaRPr sz="4266"/>
          </a:p>
        </p:txBody>
      </p:sp>
      <p:sp>
        <p:nvSpPr>
          <p:cNvPr id="3" name="object 3"/>
          <p:cNvSpPr txBox="1"/>
          <p:nvPr/>
        </p:nvSpPr>
        <p:spPr>
          <a:xfrm>
            <a:off x="4210222" y="1763194"/>
            <a:ext cx="7058515" cy="2429713"/>
          </a:xfrm>
          <a:prstGeom prst="rect">
            <a:avLst/>
          </a:prstGeom>
        </p:spPr>
        <p:txBody>
          <a:bodyPr vert="horz" wrap="square" lIns="0" tIns="44015" rIns="0" bIns="0" rtlCol="0">
            <a:spAutoFit/>
          </a:bodyPr>
          <a:lstStyle/>
          <a:p>
            <a:pPr marL="694093" marR="6772" indent="-677164">
              <a:lnSpc>
                <a:spcPts val="4399"/>
              </a:lnSpc>
              <a:spcBef>
                <a:spcPts val="347"/>
              </a:spcBef>
              <a:buClr>
                <a:srgbClr val="E5425D"/>
              </a:buClr>
              <a:buFont typeface="Arial"/>
              <a:buChar char="•"/>
              <a:tabLst>
                <a:tab pos="701711" algn="l"/>
                <a:tab pos="702558" algn="l"/>
              </a:tabLst>
            </a:pPr>
            <a:r>
              <a:rPr sz="3732" spc="240" dirty="0">
                <a:solidFill>
                  <a:srgbClr val="414141"/>
                </a:solidFill>
                <a:latin typeface="Calibri"/>
                <a:cs typeface="Calibri"/>
              </a:rPr>
              <a:t>Can </a:t>
            </a:r>
            <a:r>
              <a:rPr sz="3732" spc="213" dirty="0">
                <a:solidFill>
                  <a:srgbClr val="414141"/>
                </a:solidFill>
                <a:latin typeface="Calibri"/>
                <a:cs typeface="Calibri"/>
              </a:rPr>
              <a:t>be </a:t>
            </a:r>
            <a:r>
              <a:rPr sz="3732" spc="93" dirty="0">
                <a:solidFill>
                  <a:srgbClr val="414141"/>
                </a:solidFill>
                <a:latin typeface="Calibri"/>
                <a:cs typeface="Calibri"/>
              </a:rPr>
              <a:t>complicated </a:t>
            </a:r>
            <a:r>
              <a:rPr sz="3732" spc="-40" dirty="0">
                <a:solidFill>
                  <a:srgbClr val="414141"/>
                </a:solidFill>
                <a:latin typeface="Calibri"/>
                <a:cs typeface="Calibri"/>
              </a:rPr>
              <a:t>at </a:t>
            </a:r>
            <a:r>
              <a:rPr sz="3732" spc="-73" dirty="0">
                <a:solidFill>
                  <a:srgbClr val="414141"/>
                </a:solidFill>
                <a:latin typeface="Calibri"/>
                <a:cs typeface="Calibri"/>
              </a:rPr>
              <a:t>first, </a:t>
            </a:r>
            <a:r>
              <a:rPr sz="3732" dirty="0">
                <a:solidFill>
                  <a:srgbClr val="414141"/>
                </a:solidFill>
                <a:latin typeface="Calibri"/>
                <a:cs typeface="Calibri"/>
              </a:rPr>
              <a:t>but  </a:t>
            </a:r>
            <a:r>
              <a:rPr sz="3732" spc="40" dirty="0">
                <a:solidFill>
                  <a:srgbClr val="414141"/>
                </a:solidFill>
                <a:latin typeface="Calibri"/>
                <a:cs typeface="Calibri"/>
              </a:rPr>
              <a:t>there </a:t>
            </a:r>
            <a:r>
              <a:rPr sz="3732" spc="93" dirty="0">
                <a:solidFill>
                  <a:srgbClr val="414141"/>
                </a:solidFill>
                <a:latin typeface="Calibri"/>
                <a:cs typeface="Calibri"/>
              </a:rPr>
              <a:t>are </a:t>
            </a:r>
            <a:r>
              <a:rPr sz="3732" spc="152" dirty="0">
                <a:solidFill>
                  <a:srgbClr val="414141"/>
                </a:solidFill>
                <a:latin typeface="Calibri"/>
                <a:cs typeface="Calibri"/>
              </a:rPr>
              <a:t>a </a:t>
            </a:r>
            <a:r>
              <a:rPr sz="3732" spc="40" dirty="0">
                <a:solidFill>
                  <a:srgbClr val="414141"/>
                </a:solidFill>
                <a:latin typeface="Calibri"/>
                <a:cs typeface="Calibri"/>
              </a:rPr>
              <a:t>few </a:t>
            </a:r>
            <a:r>
              <a:rPr sz="3732" spc="180" dirty="0">
                <a:solidFill>
                  <a:srgbClr val="414141"/>
                </a:solidFill>
                <a:latin typeface="Calibri"/>
                <a:cs typeface="Calibri"/>
              </a:rPr>
              <a:t>key</a:t>
            </a:r>
            <a:r>
              <a:rPr sz="3732" spc="247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3732" spc="147" dirty="0">
                <a:solidFill>
                  <a:srgbClr val="414141"/>
                </a:solidFill>
                <a:latin typeface="Calibri"/>
                <a:cs typeface="Calibri"/>
              </a:rPr>
              <a:t>concepts</a:t>
            </a:r>
            <a:endParaRPr sz="3732">
              <a:latin typeface="Calibri"/>
              <a:cs typeface="Calibri"/>
            </a:endParaRPr>
          </a:p>
          <a:p>
            <a:pPr marL="694093" marR="762656" indent="-677164">
              <a:lnSpc>
                <a:spcPts val="4438"/>
              </a:lnSpc>
              <a:spcBef>
                <a:spcPts val="993"/>
              </a:spcBef>
              <a:buClr>
                <a:srgbClr val="E5425D"/>
              </a:buClr>
              <a:buFont typeface="Arial"/>
              <a:buChar char="•"/>
              <a:tabLst>
                <a:tab pos="701711" algn="l"/>
                <a:tab pos="702558" algn="l"/>
              </a:tabLst>
            </a:pPr>
            <a:r>
              <a:rPr sz="3732" spc="-27" dirty="0">
                <a:solidFill>
                  <a:srgbClr val="414141"/>
                </a:solidFill>
                <a:latin typeface="Calibri"/>
                <a:cs typeface="Calibri"/>
              </a:rPr>
              <a:t>Important </a:t>
            </a:r>
            <a:r>
              <a:rPr sz="3732" spc="27" dirty="0">
                <a:solidFill>
                  <a:srgbClr val="414141"/>
                </a:solidFill>
                <a:latin typeface="Calibri"/>
                <a:cs typeface="Calibri"/>
              </a:rPr>
              <a:t>git </a:t>
            </a:r>
            <a:r>
              <a:rPr sz="3732" spc="53" dirty="0">
                <a:solidFill>
                  <a:srgbClr val="414141"/>
                </a:solidFill>
                <a:latin typeface="Calibri"/>
                <a:cs typeface="Calibri"/>
              </a:rPr>
              <a:t>terminology </a:t>
            </a:r>
            <a:r>
              <a:rPr sz="3732" spc="-7" dirty="0">
                <a:solidFill>
                  <a:srgbClr val="414141"/>
                </a:solidFill>
                <a:latin typeface="Calibri"/>
                <a:cs typeface="Calibri"/>
              </a:rPr>
              <a:t>in  </a:t>
            </a:r>
            <a:r>
              <a:rPr sz="3732" spc="47" dirty="0">
                <a:solidFill>
                  <a:srgbClr val="414141"/>
                </a:solidFill>
                <a:latin typeface="Calibri"/>
                <a:cs typeface="Calibri"/>
              </a:rPr>
              <a:t>following </a:t>
            </a:r>
            <a:r>
              <a:rPr sz="3732" spc="133" dirty="0">
                <a:solidFill>
                  <a:srgbClr val="414141"/>
                </a:solidFill>
                <a:latin typeface="Calibri"/>
                <a:cs typeface="Calibri"/>
              </a:rPr>
              <a:t>slides </a:t>
            </a:r>
            <a:r>
              <a:rPr sz="3732" spc="93" dirty="0">
                <a:solidFill>
                  <a:srgbClr val="414141"/>
                </a:solidFill>
                <a:latin typeface="Calibri"/>
                <a:cs typeface="Calibri"/>
              </a:rPr>
              <a:t>are</a:t>
            </a:r>
            <a:r>
              <a:rPr sz="3732" spc="160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3732" spc="100" dirty="0">
                <a:solidFill>
                  <a:srgbClr val="0000FF"/>
                </a:solidFill>
                <a:latin typeface="Calibri"/>
                <a:cs typeface="Calibri"/>
              </a:rPr>
              <a:t>blue</a:t>
            </a:r>
            <a:endParaRPr sz="3732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5875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210222" y="-47531"/>
            <a:ext cx="6008921" cy="1330018"/>
          </a:xfrm>
          <a:prstGeom prst="rect">
            <a:avLst/>
          </a:prstGeom>
        </p:spPr>
        <p:txBody>
          <a:bodyPr vert="horz" wrap="square" lIns="0" tIns="16929" rIns="0" bIns="0" rtlCol="0" anchor="b">
            <a:spAutoFit/>
          </a:bodyPr>
          <a:lstStyle/>
          <a:p>
            <a:pPr marL="16929">
              <a:lnSpc>
                <a:spcPct val="100000"/>
              </a:lnSpc>
              <a:spcBef>
                <a:spcPts val="133"/>
              </a:spcBef>
            </a:pPr>
            <a:r>
              <a:rPr sz="4266" spc="233" dirty="0"/>
              <a:t>Key </a:t>
            </a:r>
            <a:r>
              <a:rPr sz="4266" spc="160" dirty="0"/>
              <a:t>Concepts:</a:t>
            </a:r>
            <a:r>
              <a:rPr sz="4266" spc="-67" dirty="0"/>
              <a:t> </a:t>
            </a:r>
            <a:r>
              <a:rPr sz="4266" spc="167" dirty="0">
                <a:solidFill>
                  <a:srgbClr val="0000FF"/>
                </a:solidFill>
              </a:rPr>
              <a:t>Snapshots</a:t>
            </a:r>
            <a:endParaRPr sz="4266"/>
          </a:p>
        </p:txBody>
      </p:sp>
      <p:sp>
        <p:nvSpPr>
          <p:cNvPr id="3" name="object 3"/>
          <p:cNvSpPr txBox="1"/>
          <p:nvPr/>
        </p:nvSpPr>
        <p:spPr>
          <a:xfrm>
            <a:off x="4210222" y="1681934"/>
            <a:ext cx="7276051" cy="4279603"/>
          </a:xfrm>
          <a:prstGeom prst="rect">
            <a:avLst/>
          </a:prstGeom>
        </p:spPr>
        <p:txBody>
          <a:bodyPr vert="horz" wrap="square" lIns="0" tIns="114270" rIns="0" bIns="0" rtlCol="0">
            <a:spAutoFit/>
          </a:bodyPr>
          <a:lstStyle/>
          <a:p>
            <a:pPr marL="626377" marR="143050" indent="-609448">
              <a:lnSpc>
                <a:spcPct val="79900"/>
              </a:lnSpc>
              <a:spcBef>
                <a:spcPts val="900"/>
              </a:spcBef>
              <a:buClr>
                <a:srgbClr val="E5425D"/>
              </a:buClr>
              <a:buFont typeface="Arial"/>
              <a:buChar char="•"/>
              <a:tabLst>
                <a:tab pos="625530" algn="l"/>
                <a:tab pos="626377" algn="l"/>
              </a:tabLst>
            </a:pPr>
            <a:r>
              <a:rPr sz="3199" spc="167" dirty="0">
                <a:solidFill>
                  <a:srgbClr val="414141"/>
                </a:solidFill>
                <a:latin typeface="Calibri"/>
                <a:cs typeface="Calibri"/>
              </a:rPr>
              <a:t>The </a:t>
            </a:r>
            <a:r>
              <a:rPr sz="3199" spc="73" dirty="0">
                <a:solidFill>
                  <a:srgbClr val="414141"/>
                </a:solidFill>
                <a:latin typeface="Calibri"/>
                <a:cs typeface="Calibri"/>
              </a:rPr>
              <a:t>way </a:t>
            </a:r>
            <a:r>
              <a:rPr sz="3199" spc="20" dirty="0">
                <a:solidFill>
                  <a:srgbClr val="414141"/>
                </a:solidFill>
                <a:latin typeface="Calibri"/>
                <a:cs typeface="Calibri"/>
              </a:rPr>
              <a:t>git </a:t>
            </a:r>
            <a:r>
              <a:rPr sz="3199" spc="187" dirty="0">
                <a:solidFill>
                  <a:srgbClr val="414141"/>
                </a:solidFill>
                <a:latin typeface="Calibri"/>
                <a:cs typeface="Calibri"/>
              </a:rPr>
              <a:t>keeps </a:t>
            </a:r>
            <a:r>
              <a:rPr sz="3199" spc="40" dirty="0">
                <a:solidFill>
                  <a:srgbClr val="414141"/>
                </a:solidFill>
                <a:latin typeface="Calibri"/>
                <a:cs typeface="Calibri"/>
              </a:rPr>
              <a:t>track </a:t>
            </a:r>
            <a:r>
              <a:rPr sz="3199" dirty="0">
                <a:solidFill>
                  <a:srgbClr val="414141"/>
                </a:solidFill>
                <a:latin typeface="Calibri"/>
                <a:cs typeface="Calibri"/>
              </a:rPr>
              <a:t>of </a:t>
            </a:r>
            <a:r>
              <a:rPr sz="3199" spc="40" dirty="0">
                <a:solidFill>
                  <a:srgbClr val="414141"/>
                </a:solidFill>
                <a:latin typeface="Calibri"/>
                <a:cs typeface="Calibri"/>
              </a:rPr>
              <a:t>your </a:t>
            </a:r>
            <a:r>
              <a:rPr sz="3199" spc="180" dirty="0">
                <a:solidFill>
                  <a:srgbClr val="414141"/>
                </a:solidFill>
                <a:latin typeface="Calibri"/>
                <a:cs typeface="Calibri"/>
              </a:rPr>
              <a:t>code  </a:t>
            </a:r>
            <a:r>
              <a:rPr sz="3199" spc="20" dirty="0">
                <a:solidFill>
                  <a:srgbClr val="414141"/>
                </a:solidFill>
                <a:latin typeface="Calibri"/>
                <a:cs typeface="Calibri"/>
              </a:rPr>
              <a:t>history</a:t>
            </a:r>
            <a:endParaRPr sz="3199">
              <a:latin typeface="Calibri"/>
              <a:cs typeface="Calibri"/>
            </a:endParaRPr>
          </a:p>
          <a:p>
            <a:pPr marL="626377" marR="248011" indent="-609448">
              <a:lnSpc>
                <a:spcPct val="77200"/>
              </a:lnSpc>
              <a:spcBef>
                <a:spcPts val="873"/>
              </a:spcBef>
              <a:buClr>
                <a:srgbClr val="E5425D"/>
              </a:buClr>
              <a:buFont typeface="Arial"/>
              <a:buChar char="•"/>
              <a:tabLst>
                <a:tab pos="625530" algn="l"/>
                <a:tab pos="626377" algn="l"/>
              </a:tabLst>
            </a:pPr>
            <a:r>
              <a:rPr sz="3199" spc="73" dirty="0">
                <a:solidFill>
                  <a:srgbClr val="414141"/>
                </a:solidFill>
                <a:latin typeface="Calibri"/>
                <a:cs typeface="Calibri"/>
              </a:rPr>
              <a:t>Essentially </a:t>
            </a:r>
            <a:r>
              <a:rPr sz="3199" spc="107" dirty="0">
                <a:solidFill>
                  <a:srgbClr val="414141"/>
                </a:solidFill>
                <a:latin typeface="Calibri"/>
                <a:cs typeface="Calibri"/>
              </a:rPr>
              <a:t>records </a:t>
            </a:r>
            <a:r>
              <a:rPr sz="3199" dirty="0">
                <a:solidFill>
                  <a:srgbClr val="414141"/>
                </a:solidFill>
                <a:latin typeface="Calibri"/>
                <a:cs typeface="Calibri"/>
              </a:rPr>
              <a:t>what </a:t>
            </a:r>
            <a:r>
              <a:rPr sz="3199" spc="7" dirty="0">
                <a:solidFill>
                  <a:srgbClr val="414141"/>
                </a:solidFill>
                <a:latin typeface="Calibri"/>
                <a:cs typeface="Calibri"/>
              </a:rPr>
              <a:t>all </a:t>
            </a:r>
            <a:r>
              <a:rPr sz="3199" spc="40" dirty="0">
                <a:solidFill>
                  <a:srgbClr val="414141"/>
                </a:solidFill>
                <a:latin typeface="Calibri"/>
                <a:cs typeface="Calibri"/>
              </a:rPr>
              <a:t>your files  </a:t>
            </a:r>
            <a:r>
              <a:rPr sz="3199" spc="93" dirty="0">
                <a:solidFill>
                  <a:srgbClr val="414141"/>
                </a:solidFill>
                <a:latin typeface="Calibri"/>
                <a:cs typeface="Calibri"/>
              </a:rPr>
              <a:t>look </a:t>
            </a:r>
            <a:r>
              <a:rPr sz="3199" spc="67" dirty="0">
                <a:solidFill>
                  <a:srgbClr val="414141"/>
                </a:solidFill>
                <a:latin typeface="Calibri"/>
                <a:cs typeface="Calibri"/>
              </a:rPr>
              <a:t>like </a:t>
            </a:r>
            <a:r>
              <a:rPr sz="3199" spc="-33" dirty="0">
                <a:solidFill>
                  <a:srgbClr val="414141"/>
                </a:solidFill>
                <a:latin typeface="Calibri"/>
                <a:cs typeface="Calibri"/>
              </a:rPr>
              <a:t>at </a:t>
            </a:r>
            <a:r>
              <a:rPr sz="3199" spc="133" dirty="0">
                <a:solidFill>
                  <a:srgbClr val="414141"/>
                </a:solidFill>
                <a:latin typeface="Calibri"/>
                <a:cs typeface="Calibri"/>
              </a:rPr>
              <a:t>a </a:t>
            </a:r>
            <a:r>
              <a:rPr sz="3199" spc="120" dirty="0">
                <a:solidFill>
                  <a:srgbClr val="414141"/>
                </a:solidFill>
                <a:latin typeface="Calibri"/>
                <a:cs typeface="Calibri"/>
              </a:rPr>
              <a:t>given </a:t>
            </a:r>
            <a:r>
              <a:rPr sz="3199" spc="13" dirty="0">
                <a:solidFill>
                  <a:srgbClr val="414141"/>
                </a:solidFill>
                <a:latin typeface="Calibri"/>
                <a:cs typeface="Calibri"/>
              </a:rPr>
              <a:t>point </a:t>
            </a:r>
            <a:r>
              <a:rPr sz="3199" spc="-7" dirty="0">
                <a:solidFill>
                  <a:srgbClr val="414141"/>
                </a:solidFill>
                <a:latin typeface="Calibri"/>
                <a:cs typeface="Calibri"/>
              </a:rPr>
              <a:t>in</a:t>
            </a:r>
            <a:r>
              <a:rPr sz="3199" spc="287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3199" spc="-13" dirty="0">
                <a:solidFill>
                  <a:srgbClr val="414141"/>
                </a:solidFill>
                <a:latin typeface="Calibri"/>
                <a:cs typeface="Calibri"/>
              </a:rPr>
              <a:t>time</a:t>
            </a:r>
            <a:endParaRPr sz="3199">
              <a:latin typeface="Calibri"/>
              <a:cs typeface="Calibri"/>
            </a:endParaRPr>
          </a:p>
          <a:p>
            <a:pPr marL="626377" marR="130354" indent="-609448">
              <a:lnSpc>
                <a:spcPts val="3093"/>
              </a:lnSpc>
              <a:spcBef>
                <a:spcPts val="720"/>
              </a:spcBef>
              <a:buClr>
                <a:srgbClr val="E5425D"/>
              </a:buClr>
              <a:buFont typeface="Arial"/>
              <a:buChar char="•"/>
              <a:tabLst>
                <a:tab pos="625530" algn="l"/>
                <a:tab pos="626377" algn="l"/>
              </a:tabLst>
            </a:pPr>
            <a:r>
              <a:rPr sz="3199" spc="200" dirty="0">
                <a:solidFill>
                  <a:srgbClr val="414141"/>
                </a:solidFill>
                <a:latin typeface="Calibri"/>
                <a:cs typeface="Calibri"/>
              </a:rPr>
              <a:t>You </a:t>
            </a:r>
            <a:r>
              <a:rPr sz="3199" spc="147" dirty="0">
                <a:solidFill>
                  <a:srgbClr val="414141"/>
                </a:solidFill>
                <a:latin typeface="Calibri"/>
                <a:cs typeface="Calibri"/>
              </a:rPr>
              <a:t>decide </a:t>
            </a:r>
            <a:r>
              <a:rPr sz="3199" spc="80" dirty="0">
                <a:solidFill>
                  <a:srgbClr val="414141"/>
                </a:solidFill>
                <a:latin typeface="Calibri"/>
                <a:cs typeface="Calibri"/>
              </a:rPr>
              <a:t>when </a:t>
            </a:r>
            <a:r>
              <a:rPr sz="3199" spc="-27" dirty="0">
                <a:solidFill>
                  <a:srgbClr val="414141"/>
                </a:solidFill>
                <a:latin typeface="Calibri"/>
                <a:cs typeface="Calibri"/>
              </a:rPr>
              <a:t>to </a:t>
            </a:r>
            <a:r>
              <a:rPr sz="3199" spc="80" dirty="0">
                <a:solidFill>
                  <a:srgbClr val="414141"/>
                </a:solidFill>
                <a:latin typeface="Calibri"/>
                <a:cs typeface="Calibri"/>
              </a:rPr>
              <a:t>take </a:t>
            </a:r>
            <a:r>
              <a:rPr sz="3199" spc="133" dirty="0">
                <a:solidFill>
                  <a:srgbClr val="414141"/>
                </a:solidFill>
                <a:latin typeface="Calibri"/>
                <a:cs typeface="Calibri"/>
              </a:rPr>
              <a:t>a</a:t>
            </a:r>
            <a:r>
              <a:rPr sz="3199" spc="87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3199" spc="67" dirty="0">
                <a:solidFill>
                  <a:srgbClr val="414141"/>
                </a:solidFill>
                <a:latin typeface="Calibri"/>
                <a:cs typeface="Calibri"/>
              </a:rPr>
              <a:t>snapshot,  </a:t>
            </a:r>
            <a:r>
              <a:rPr sz="3199" spc="107" dirty="0">
                <a:solidFill>
                  <a:srgbClr val="414141"/>
                </a:solidFill>
                <a:latin typeface="Calibri"/>
                <a:cs typeface="Calibri"/>
              </a:rPr>
              <a:t>and </a:t>
            </a:r>
            <a:r>
              <a:rPr sz="3199" dirty="0">
                <a:solidFill>
                  <a:srgbClr val="414141"/>
                </a:solidFill>
                <a:latin typeface="Calibri"/>
                <a:cs typeface="Calibri"/>
              </a:rPr>
              <a:t>of what</a:t>
            </a:r>
            <a:r>
              <a:rPr sz="3199" spc="180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3199" spc="40" dirty="0">
                <a:solidFill>
                  <a:srgbClr val="414141"/>
                </a:solidFill>
                <a:latin typeface="Calibri"/>
                <a:cs typeface="Calibri"/>
              </a:rPr>
              <a:t>files</a:t>
            </a:r>
            <a:endParaRPr sz="3199">
              <a:latin typeface="Calibri"/>
              <a:cs typeface="Calibri"/>
            </a:endParaRPr>
          </a:p>
          <a:p>
            <a:pPr marL="626377" marR="6772" indent="-609448">
              <a:lnSpc>
                <a:spcPts val="3093"/>
              </a:lnSpc>
              <a:spcBef>
                <a:spcPts val="746"/>
              </a:spcBef>
              <a:buClr>
                <a:srgbClr val="E5425D"/>
              </a:buClr>
              <a:buFont typeface="Arial"/>
              <a:buChar char="•"/>
              <a:tabLst>
                <a:tab pos="625530" algn="l"/>
                <a:tab pos="626377" algn="l"/>
              </a:tabLst>
            </a:pPr>
            <a:r>
              <a:rPr sz="3199" spc="173" dirty="0">
                <a:solidFill>
                  <a:srgbClr val="414141"/>
                </a:solidFill>
                <a:latin typeface="Calibri"/>
                <a:cs typeface="Calibri"/>
              </a:rPr>
              <a:t>Have </a:t>
            </a:r>
            <a:r>
              <a:rPr sz="3199" spc="20" dirty="0">
                <a:solidFill>
                  <a:srgbClr val="414141"/>
                </a:solidFill>
                <a:latin typeface="Calibri"/>
                <a:cs typeface="Calibri"/>
              </a:rPr>
              <a:t>the </a:t>
            </a:r>
            <a:r>
              <a:rPr sz="3199" dirty="0">
                <a:solidFill>
                  <a:srgbClr val="414141"/>
                </a:solidFill>
                <a:latin typeface="Calibri"/>
                <a:cs typeface="Calibri"/>
              </a:rPr>
              <a:t>ability </a:t>
            </a:r>
            <a:r>
              <a:rPr sz="3199" spc="-27" dirty="0">
                <a:solidFill>
                  <a:srgbClr val="414141"/>
                </a:solidFill>
                <a:latin typeface="Calibri"/>
                <a:cs typeface="Calibri"/>
              </a:rPr>
              <a:t>to </a:t>
            </a:r>
            <a:r>
              <a:rPr sz="3199" spc="227" dirty="0">
                <a:solidFill>
                  <a:srgbClr val="414141"/>
                </a:solidFill>
                <a:latin typeface="Calibri"/>
                <a:cs typeface="Calibri"/>
              </a:rPr>
              <a:t>go </a:t>
            </a:r>
            <a:r>
              <a:rPr sz="3199" spc="167" dirty="0">
                <a:solidFill>
                  <a:srgbClr val="414141"/>
                </a:solidFill>
                <a:latin typeface="Calibri"/>
                <a:cs typeface="Calibri"/>
              </a:rPr>
              <a:t>back </a:t>
            </a:r>
            <a:r>
              <a:rPr sz="3199" spc="-27" dirty="0">
                <a:solidFill>
                  <a:srgbClr val="414141"/>
                </a:solidFill>
                <a:latin typeface="Calibri"/>
                <a:cs typeface="Calibri"/>
              </a:rPr>
              <a:t>to </a:t>
            </a:r>
            <a:r>
              <a:rPr sz="3199" dirty="0">
                <a:solidFill>
                  <a:srgbClr val="414141"/>
                </a:solidFill>
                <a:latin typeface="Calibri"/>
                <a:cs typeface="Calibri"/>
              </a:rPr>
              <a:t>visit </a:t>
            </a:r>
            <a:r>
              <a:rPr sz="3199" spc="87" dirty="0">
                <a:solidFill>
                  <a:srgbClr val="414141"/>
                </a:solidFill>
                <a:latin typeface="Calibri"/>
                <a:cs typeface="Calibri"/>
              </a:rPr>
              <a:t>any  snapshot</a:t>
            </a:r>
            <a:endParaRPr sz="3199">
              <a:latin typeface="Calibri"/>
              <a:cs typeface="Calibri"/>
            </a:endParaRPr>
          </a:p>
          <a:p>
            <a:pPr marL="931101" marR="906553" lvl="1" indent="-609448">
              <a:lnSpc>
                <a:spcPct val="80000"/>
              </a:lnSpc>
              <a:spcBef>
                <a:spcPts val="640"/>
              </a:spcBef>
              <a:buClr>
                <a:srgbClr val="E5425D"/>
              </a:buClr>
              <a:buFont typeface="Arial"/>
              <a:buChar char="•"/>
              <a:tabLst>
                <a:tab pos="930254" algn="l"/>
                <a:tab pos="931101" algn="l"/>
              </a:tabLst>
            </a:pPr>
            <a:r>
              <a:rPr sz="2666" spc="100" dirty="0">
                <a:solidFill>
                  <a:srgbClr val="202020"/>
                </a:solidFill>
                <a:latin typeface="Calibri"/>
                <a:cs typeface="Calibri"/>
              </a:rPr>
              <a:t>Your </a:t>
            </a:r>
            <a:r>
              <a:rPr sz="2666" spc="87" dirty="0">
                <a:solidFill>
                  <a:srgbClr val="202020"/>
                </a:solidFill>
                <a:latin typeface="Calibri"/>
                <a:cs typeface="Calibri"/>
              </a:rPr>
              <a:t>snapshots </a:t>
            </a:r>
            <a:r>
              <a:rPr sz="2666" spc="-27" dirty="0">
                <a:solidFill>
                  <a:srgbClr val="202020"/>
                </a:solidFill>
                <a:latin typeface="Calibri"/>
                <a:cs typeface="Calibri"/>
              </a:rPr>
              <a:t>from </a:t>
            </a:r>
            <a:r>
              <a:rPr sz="2666" dirty="0">
                <a:solidFill>
                  <a:srgbClr val="202020"/>
                </a:solidFill>
                <a:latin typeface="Calibri"/>
                <a:cs typeface="Calibri"/>
              </a:rPr>
              <a:t>later </a:t>
            </a:r>
            <a:r>
              <a:rPr sz="2666" spc="73" dirty="0">
                <a:solidFill>
                  <a:srgbClr val="202020"/>
                </a:solidFill>
                <a:latin typeface="Calibri"/>
                <a:cs typeface="Calibri"/>
              </a:rPr>
              <a:t>on </a:t>
            </a:r>
            <a:r>
              <a:rPr sz="2666" spc="-33" dirty="0">
                <a:solidFill>
                  <a:srgbClr val="202020"/>
                </a:solidFill>
                <a:latin typeface="Calibri"/>
                <a:cs typeface="Calibri"/>
              </a:rPr>
              <a:t>will </a:t>
            </a:r>
            <a:r>
              <a:rPr sz="2666" spc="47" dirty="0">
                <a:solidFill>
                  <a:srgbClr val="202020"/>
                </a:solidFill>
                <a:latin typeface="Calibri"/>
                <a:cs typeface="Calibri"/>
              </a:rPr>
              <a:t>stay  </a:t>
            </a:r>
            <a:r>
              <a:rPr sz="2666" spc="33" dirty="0">
                <a:solidFill>
                  <a:srgbClr val="202020"/>
                </a:solidFill>
                <a:latin typeface="Calibri"/>
                <a:cs typeface="Calibri"/>
              </a:rPr>
              <a:t>around,</a:t>
            </a:r>
            <a:r>
              <a:rPr sz="2666" spc="80" dirty="0">
                <a:solidFill>
                  <a:srgbClr val="202020"/>
                </a:solidFill>
                <a:latin typeface="Calibri"/>
                <a:cs typeface="Calibri"/>
              </a:rPr>
              <a:t> </a:t>
            </a:r>
            <a:r>
              <a:rPr sz="2666" spc="20" dirty="0">
                <a:solidFill>
                  <a:srgbClr val="202020"/>
                </a:solidFill>
                <a:latin typeface="Calibri"/>
                <a:cs typeface="Calibri"/>
              </a:rPr>
              <a:t>too</a:t>
            </a:r>
            <a:endParaRPr sz="2666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76679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210222" y="-47531"/>
            <a:ext cx="5357158" cy="1330018"/>
          </a:xfrm>
          <a:prstGeom prst="rect">
            <a:avLst/>
          </a:prstGeom>
        </p:spPr>
        <p:txBody>
          <a:bodyPr vert="horz" wrap="square" lIns="0" tIns="16929" rIns="0" bIns="0" rtlCol="0" anchor="b">
            <a:spAutoFit/>
          </a:bodyPr>
          <a:lstStyle/>
          <a:p>
            <a:pPr marL="16929">
              <a:lnSpc>
                <a:spcPct val="100000"/>
              </a:lnSpc>
              <a:spcBef>
                <a:spcPts val="133"/>
              </a:spcBef>
            </a:pPr>
            <a:r>
              <a:rPr sz="4266" spc="233" dirty="0"/>
              <a:t>Key </a:t>
            </a:r>
            <a:r>
              <a:rPr sz="4266" spc="160" dirty="0"/>
              <a:t>Concepts:</a:t>
            </a:r>
            <a:r>
              <a:rPr sz="4266" spc="-67" dirty="0"/>
              <a:t> </a:t>
            </a:r>
            <a:r>
              <a:rPr sz="4266" spc="60" dirty="0">
                <a:solidFill>
                  <a:srgbClr val="0000FF"/>
                </a:solidFill>
              </a:rPr>
              <a:t>Commit</a:t>
            </a:r>
            <a:endParaRPr sz="4266"/>
          </a:p>
        </p:txBody>
      </p:sp>
      <p:sp>
        <p:nvSpPr>
          <p:cNvPr id="3" name="object 3"/>
          <p:cNvSpPr txBox="1"/>
          <p:nvPr/>
        </p:nvSpPr>
        <p:spPr>
          <a:xfrm>
            <a:off x="4210222" y="1659590"/>
            <a:ext cx="7173631" cy="3819176"/>
          </a:xfrm>
          <a:prstGeom prst="rect">
            <a:avLst/>
          </a:prstGeom>
        </p:spPr>
        <p:txBody>
          <a:bodyPr vert="horz" wrap="square" lIns="0" tIns="120195" rIns="0" bIns="0" rtlCol="0">
            <a:spAutoFit/>
          </a:bodyPr>
          <a:lstStyle/>
          <a:p>
            <a:pPr marL="626377" indent="-609448">
              <a:spcBef>
                <a:spcPts val="946"/>
              </a:spcBef>
              <a:buClr>
                <a:srgbClr val="E5425D"/>
              </a:buClr>
              <a:buFont typeface="Arial"/>
              <a:buChar char="•"/>
              <a:tabLst>
                <a:tab pos="625530" algn="l"/>
                <a:tab pos="626377" algn="l"/>
              </a:tabLst>
            </a:pPr>
            <a:r>
              <a:rPr sz="3732" spc="200" dirty="0">
                <a:solidFill>
                  <a:srgbClr val="414141"/>
                </a:solidFill>
                <a:latin typeface="Calibri"/>
                <a:cs typeface="Calibri"/>
              </a:rPr>
              <a:t>The </a:t>
            </a:r>
            <a:r>
              <a:rPr sz="3732" spc="60" dirty="0">
                <a:solidFill>
                  <a:srgbClr val="414141"/>
                </a:solidFill>
                <a:latin typeface="Calibri"/>
                <a:cs typeface="Calibri"/>
              </a:rPr>
              <a:t>act </a:t>
            </a:r>
            <a:r>
              <a:rPr sz="3732" dirty="0">
                <a:solidFill>
                  <a:srgbClr val="414141"/>
                </a:solidFill>
                <a:latin typeface="Calibri"/>
                <a:cs typeface="Calibri"/>
              </a:rPr>
              <a:t>of </a:t>
            </a:r>
            <a:r>
              <a:rPr sz="3732" spc="87" dirty="0">
                <a:solidFill>
                  <a:srgbClr val="414141"/>
                </a:solidFill>
                <a:latin typeface="Calibri"/>
                <a:cs typeface="Calibri"/>
              </a:rPr>
              <a:t>creating </a:t>
            </a:r>
            <a:r>
              <a:rPr sz="3732" spc="152" dirty="0">
                <a:solidFill>
                  <a:srgbClr val="414141"/>
                </a:solidFill>
                <a:latin typeface="Calibri"/>
                <a:cs typeface="Calibri"/>
              </a:rPr>
              <a:t>a</a:t>
            </a:r>
            <a:r>
              <a:rPr sz="3732" spc="207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3732" spc="107" dirty="0">
                <a:solidFill>
                  <a:srgbClr val="414141"/>
                </a:solidFill>
                <a:latin typeface="Calibri"/>
                <a:cs typeface="Calibri"/>
              </a:rPr>
              <a:t>snapshot</a:t>
            </a:r>
            <a:endParaRPr sz="3732">
              <a:latin typeface="Calibri"/>
              <a:cs typeface="Calibri"/>
            </a:endParaRPr>
          </a:p>
          <a:p>
            <a:pPr marL="626377" indent="-609448">
              <a:spcBef>
                <a:spcPts val="820"/>
              </a:spcBef>
              <a:buClr>
                <a:srgbClr val="E5425D"/>
              </a:buClr>
              <a:buFont typeface="Arial"/>
              <a:buChar char="•"/>
              <a:tabLst>
                <a:tab pos="625530" algn="l"/>
                <a:tab pos="626377" algn="l"/>
              </a:tabLst>
            </a:pPr>
            <a:r>
              <a:rPr sz="3732" spc="240" dirty="0">
                <a:solidFill>
                  <a:srgbClr val="414141"/>
                </a:solidFill>
                <a:latin typeface="Calibri"/>
                <a:cs typeface="Calibri"/>
              </a:rPr>
              <a:t>Can </a:t>
            </a:r>
            <a:r>
              <a:rPr sz="3732" spc="213" dirty="0">
                <a:solidFill>
                  <a:srgbClr val="414141"/>
                </a:solidFill>
                <a:latin typeface="Calibri"/>
                <a:cs typeface="Calibri"/>
              </a:rPr>
              <a:t>be </a:t>
            </a:r>
            <a:r>
              <a:rPr sz="3732" spc="152" dirty="0">
                <a:solidFill>
                  <a:srgbClr val="414141"/>
                </a:solidFill>
                <a:latin typeface="Calibri"/>
                <a:cs typeface="Calibri"/>
              </a:rPr>
              <a:t>a </a:t>
            </a:r>
            <a:r>
              <a:rPr sz="3732" spc="80" dirty="0">
                <a:solidFill>
                  <a:srgbClr val="414141"/>
                </a:solidFill>
                <a:latin typeface="Calibri"/>
                <a:cs typeface="Calibri"/>
              </a:rPr>
              <a:t>noun </a:t>
            </a:r>
            <a:r>
              <a:rPr sz="3732" spc="20" dirty="0">
                <a:solidFill>
                  <a:srgbClr val="414141"/>
                </a:solidFill>
                <a:latin typeface="Calibri"/>
                <a:cs typeface="Calibri"/>
              </a:rPr>
              <a:t>or</a:t>
            </a:r>
            <a:r>
              <a:rPr sz="3732" spc="-113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3732" spc="100" dirty="0">
                <a:solidFill>
                  <a:srgbClr val="414141"/>
                </a:solidFill>
                <a:latin typeface="Calibri"/>
                <a:cs typeface="Calibri"/>
              </a:rPr>
              <a:t>verb</a:t>
            </a:r>
            <a:endParaRPr sz="3732">
              <a:latin typeface="Calibri"/>
              <a:cs typeface="Calibri"/>
            </a:endParaRPr>
          </a:p>
          <a:p>
            <a:pPr marL="931101" lvl="1" indent="-609448">
              <a:spcBef>
                <a:spcPts val="720"/>
              </a:spcBef>
              <a:buClr>
                <a:srgbClr val="E5425D"/>
              </a:buClr>
              <a:buFont typeface="Arial"/>
              <a:buChar char="•"/>
              <a:tabLst>
                <a:tab pos="930254" algn="l"/>
                <a:tab pos="931101" algn="l"/>
              </a:tabLst>
            </a:pPr>
            <a:r>
              <a:rPr sz="3199" spc="-140" dirty="0">
                <a:solidFill>
                  <a:srgbClr val="202020"/>
                </a:solidFill>
                <a:latin typeface="Calibri"/>
                <a:cs typeface="Calibri"/>
              </a:rPr>
              <a:t>“I </a:t>
            </a:r>
            <a:r>
              <a:rPr sz="3199" spc="53" dirty="0">
                <a:solidFill>
                  <a:srgbClr val="202020"/>
                </a:solidFill>
                <a:latin typeface="Calibri"/>
                <a:cs typeface="Calibri"/>
              </a:rPr>
              <a:t>commited</a:t>
            </a:r>
            <a:r>
              <a:rPr sz="3199" spc="-253" dirty="0">
                <a:solidFill>
                  <a:srgbClr val="202020"/>
                </a:solidFill>
                <a:latin typeface="Calibri"/>
                <a:cs typeface="Calibri"/>
              </a:rPr>
              <a:t> </a:t>
            </a:r>
            <a:r>
              <a:rPr sz="3199" spc="107" dirty="0">
                <a:solidFill>
                  <a:srgbClr val="202020"/>
                </a:solidFill>
                <a:latin typeface="Calibri"/>
                <a:cs typeface="Calibri"/>
              </a:rPr>
              <a:t>code”</a:t>
            </a:r>
            <a:endParaRPr sz="3199">
              <a:latin typeface="Calibri"/>
              <a:cs typeface="Calibri"/>
            </a:endParaRPr>
          </a:p>
          <a:p>
            <a:pPr marL="931101" lvl="1" indent="-609448">
              <a:spcBef>
                <a:spcPts val="826"/>
              </a:spcBef>
              <a:buClr>
                <a:srgbClr val="E5425D"/>
              </a:buClr>
              <a:buFont typeface="Arial"/>
              <a:buChar char="•"/>
              <a:tabLst>
                <a:tab pos="930254" algn="l"/>
                <a:tab pos="931101" algn="l"/>
              </a:tabLst>
            </a:pPr>
            <a:r>
              <a:rPr sz="3199" spc="-140" dirty="0">
                <a:solidFill>
                  <a:srgbClr val="202020"/>
                </a:solidFill>
                <a:latin typeface="Calibri"/>
                <a:cs typeface="Calibri"/>
              </a:rPr>
              <a:t>“I </a:t>
            </a:r>
            <a:r>
              <a:rPr sz="3199" spc="-7" dirty="0">
                <a:solidFill>
                  <a:srgbClr val="202020"/>
                </a:solidFill>
                <a:latin typeface="Calibri"/>
                <a:cs typeface="Calibri"/>
              </a:rPr>
              <a:t>just </a:t>
            </a:r>
            <a:r>
              <a:rPr sz="3199" spc="113" dirty="0">
                <a:solidFill>
                  <a:srgbClr val="202020"/>
                </a:solidFill>
                <a:latin typeface="Calibri"/>
                <a:cs typeface="Calibri"/>
              </a:rPr>
              <a:t>made </a:t>
            </a:r>
            <a:r>
              <a:rPr sz="3199" spc="133" dirty="0">
                <a:solidFill>
                  <a:srgbClr val="202020"/>
                </a:solidFill>
                <a:latin typeface="Calibri"/>
                <a:cs typeface="Calibri"/>
              </a:rPr>
              <a:t>a </a:t>
            </a:r>
            <a:r>
              <a:rPr sz="3199" spc="93" dirty="0">
                <a:solidFill>
                  <a:srgbClr val="202020"/>
                </a:solidFill>
                <a:latin typeface="Calibri"/>
                <a:cs typeface="Calibri"/>
              </a:rPr>
              <a:t>new</a:t>
            </a:r>
            <a:r>
              <a:rPr sz="3199" spc="-207" dirty="0">
                <a:solidFill>
                  <a:srgbClr val="202020"/>
                </a:solidFill>
                <a:latin typeface="Calibri"/>
                <a:cs typeface="Calibri"/>
              </a:rPr>
              <a:t> </a:t>
            </a:r>
            <a:r>
              <a:rPr sz="3199" spc="-20" dirty="0">
                <a:solidFill>
                  <a:srgbClr val="202020"/>
                </a:solidFill>
                <a:latin typeface="Calibri"/>
                <a:cs typeface="Calibri"/>
              </a:rPr>
              <a:t>commit”</a:t>
            </a:r>
            <a:endParaRPr sz="3199">
              <a:latin typeface="Calibri"/>
              <a:cs typeface="Calibri"/>
            </a:endParaRPr>
          </a:p>
          <a:p>
            <a:pPr marL="626377" marR="6772" indent="-609448">
              <a:lnSpc>
                <a:spcPts val="4438"/>
              </a:lnSpc>
              <a:spcBef>
                <a:spcPts val="1140"/>
              </a:spcBef>
              <a:buClr>
                <a:srgbClr val="E5425D"/>
              </a:buClr>
              <a:buFont typeface="Arial"/>
              <a:buChar char="•"/>
              <a:tabLst>
                <a:tab pos="625530" algn="l"/>
                <a:tab pos="626377" algn="l"/>
              </a:tabLst>
            </a:pPr>
            <a:r>
              <a:rPr sz="3732" spc="67" dirty="0">
                <a:solidFill>
                  <a:srgbClr val="414141"/>
                </a:solidFill>
                <a:latin typeface="Calibri"/>
                <a:cs typeface="Calibri"/>
              </a:rPr>
              <a:t>Essentially, </a:t>
            </a:r>
            <a:r>
              <a:rPr sz="3732" spc="152" dirty="0">
                <a:solidFill>
                  <a:srgbClr val="414141"/>
                </a:solidFill>
                <a:latin typeface="Calibri"/>
                <a:cs typeface="Calibri"/>
              </a:rPr>
              <a:t>a </a:t>
            </a:r>
            <a:r>
              <a:rPr sz="3732" spc="53" dirty="0">
                <a:solidFill>
                  <a:srgbClr val="414141"/>
                </a:solidFill>
                <a:latin typeface="Calibri"/>
                <a:cs typeface="Calibri"/>
              </a:rPr>
              <a:t>project </a:t>
            </a:r>
            <a:r>
              <a:rPr sz="3732" spc="93" dirty="0">
                <a:solidFill>
                  <a:srgbClr val="414141"/>
                </a:solidFill>
                <a:latin typeface="Calibri"/>
                <a:cs typeface="Calibri"/>
              </a:rPr>
              <a:t>is </a:t>
            </a:r>
            <a:r>
              <a:rPr sz="3732" spc="133" dirty="0">
                <a:solidFill>
                  <a:srgbClr val="414141"/>
                </a:solidFill>
                <a:latin typeface="Calibri"/>
                <a:cs typeface="Calibri"/>
              </a:rPr>
              <a:t>made </a:t>
            </a:r>
            <a:r>
              <a:rPr sz="3732" spc="100" dirty="0">
                <a:solidFill>
                  <a:srgbClr val="414141"/>
                </a:solidFill>
                <a:latin typeface="Calibri"/>
                <a:cs typeface="Calibri"/>
              </a:rPr>
              <a:t>up  </a:t>
            </a:r>
            <a:r>
              <a:rPr sz="3732" dirty="0">
                <a:solidFill>
                  <a:srgbClr val="414141"/>
                </a:solidFill>
                <a:latin typeface="Calibri"/>
                <a:cs typeface="Calibri"/>
              </a:rPr>
              <a:t>of </a:t>
            </a:r>
            <a:r>
              <a:rPr sz="3732" spc="152" dirty="0">
                <a:solidFill>
                  <a:srgbClr val="414141"/>
                </a:solidFill>
                <a:latin typeface="Calibri"/>
                <a:cs typeface="Calibri"/>
              </a:rPr>
              <a:t>a </a:t>
            </a:r>
            <a:r>
              <a:rPr sz="3732" spc="113" dirty="0">
                <a:solidFill>
                  <a:srgbClr val="414141"/>
                </a:solidFill>
                <a:latin typeface="Calibri"/>
                <a:cs typeface="Calibri"/>
              </a:rPr>
              <a:t>bunch </a:t>
            </a:r>
            <a:r>
              <a:rPr sz="3732" dirty="0">
                <a:solidFill>
                  <a:srgbClr val="414141"/>
                </a:solidFill>
                <a:latin typeface="Calibri"/>
                <a:cs typeface="Calibri"/>
              </a:rPr>
              <a:t>of</a:t>
            </a:r>
            <a:r>
              <a:rPr sz="3732" spc="193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3732" spc="47" dirty="0">
                <a:solidFill>
                  <a:srgbClr val="414141"/>
                </a:solidFill>
                <a:latin typeface="Calibri"/>
                <a:cs typeface="Calibri"/>
              </a:rPr>
              <a:t>commits</a:t>
            </a:r>
            <a:endParaRPr sz="3732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53207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210222" y="-47531"/>
            <a:ext cx="5357158" cy="1330018"/>
          </a:xfrm>
          <a:prstGeom prst="rect">
            <a:avLst/>
          </a:prstGeom>
        </p:spPr>
        <p:txBody>
          <a:bodyPr vert="horz" wrap="square" lIns="0" tIns="16929" rIns="0" bIns="0" rtlCol="0" anchor="b">
            <a:spAutoFit/>
          </a:bodyPr>
          <a:lstStyle/>
          <a:p>
            <a:pPr marL="16929">
              <a:lnSpc>
                <a:spcPct val="100000"/>
              </a:lnSpc>
              <a:spcBef>
                <a:spcPts val="133"/>
              </a:spcBef>
            </a:pPr>
            <a:r>
              <a:rPr sz="4266" spc="233" dirty="0"/>
              <a:t>Key </a:t>
            </a:r>
            <a:r>
              <a:rPr sz="4266" spc="160" dirty="0"/>
              <a:t>Concepts:</a:t>
            </a:r>
            <a:r>
              <a:rPr sz="4266" spc="-67" dirty="0"/>
              <a:t> </a:t>
            </a:r>
            <a:r>
              <a:rPr sz="4266" spc="60" dirty="0">
                <a:solidFill>
                  <a:srgbClr val="0000FF"/>
                </a:solidFill>
              </a:rPr>
              <a:t>Commit</a:t>
            </a:r>
            <a:endParaRPr sz="4266"/>
          </a:p>
        </p:txBody>
      </p:sp>
      <p:sp>
        <p:nvSpPr>
          <p:cNvPr id="3" name="object 3"/>
          <p:cNvSpPr txBox="1"/>
          <p:nvPr/>
        </p:nvSpPr>
        <p:spPr>
          <a:xfrm>
            <a:off x="4210221" y="1675162"/>
            <a:ext cx="7530832" cy="4548558"/>
          </a:xfrm>
          <a:prstGeom prst="rect">
            <a:avLst/>
          </a:prstGeom>
        </p:spPr>
        <p:txBody>
          <a:bodyPr vert="horz" wrap="square" lIns="0" tIns="138816" rIns="0" bIns="0" rtlCol="0">
            <a:spAutoFit/>
          </a:bodyPr>
          <a:lstStyle/>
          <a:p>
            <a:pPr marL="626377" marR="762656" indent="-609448">
              <a:lnSpc>
                <a:spcPct val="76900"/>
              </a:lnSpc>
              <a:spcBef>
                <a:spcPts val="1092"/>
              </a:spcBef>
              <a:buClr>
                <a:srgbClr val="E5425D"/>
              </a:buClr>
              <a:buFont typeface="Arial"/>
              <a:buChar char="•"/>
              <a:tabLst>
                <a:tab pos="625530" algn="l"/>
                <a:tab pos="626377" algn="l"/>
              </a:tabLst>
            </a:pPr>
            <a:r>
              <a:rPr sz="3466" spc="73" dirty="0">
                <a:solidFill>
                  <a:srgbClr val="414141"/>
                </a:solidFill>
                <a:latin typeface="Calibri"/>
                <a:cs typeface="Calibri"/>
              </a:rPr>
              <a:t>Commits </a:t>
            </a:r>
            <a:r>
              <a:rPr sz="3466" spc="53" dirty="0">
                <a:solidFill>
                  <a:srgbClr val="414141"/>
                </a:solidFill>
                <a:latin typeface="Calibri"/>
                <a:cs typeface="Calibri"/>
              </a:rPr>
              <a:t>contain </a:t>
            </a:r>
            <a:r>
              <a:rPr sz="3466" spc="40" dirty="0">
                <a:solidFill>
                  <a:srgbClr val="414141"/>
                </a:solidFill>
                <a:latin typeface="Calibri"/>
                <a:cs typeface="Calibri"/>
              </a:rPr>
              <a:t>three </a:t>
            </a:r>
            <a:r>
              <a:rPr sz="3466" spc="173" dirty="0">
                <a:solidFill>
                  <a:srgbClr val="414141"/>
                </a:solidFill>
                <a:latin typeface="Calibri"/>
                <a:cs typeface="Calibri"/>
              </a:rPr>
              <a:t>pieces </a:t>
            </a:r>
            <a:r>
              <a:rPr sz="3466" dirty="0">
                <a:solidFill>
                  <a:srgbClr val="414141"/>
                </a:solidFill>
                <a:latin typeface="Calibri"/>
                <a:cs typeface="Calibri"/>
              </a:rPr>
              <a:t>of  </a:t>
            </a:r>
            <a:r>
              <a:rPr sz="3466" spc="-20" dirty="0">
                <a:solidFill>
                  <a:srgbClr val="414141"/>
                </a:solidFill>
                <a:latin typeface="Calibri"/>
                <a:cs typeface="Calibri"/>
              </a:rPr>
              <a:t>information:</a:t>
            </a:r>
            <a:endParaRPr sz="3466">
              <a:latin typeface="Calibri"/>
              <a:cs typeface="Calibri"/>
            </a:endParaRPr>
          </a:p>
          <a:p>
            <a:pPr marL="694093" marR="976809" indent="-677164">
              <a:lnSpc>
                <a:spcPts val="3439"/>
              </a:lnSpc>
              <a:spcBef>
                <a:spcPts val="720"/>
              </a:spcBef>
              <a:buClr>
                <a:srgbClr val="E5425D"/>
              </a:buClr>
              <a:buAutoNum type="arabicPeriod"/>
              <a:tabLst>
                <a:tab pos="701711" algn="l"/>
                <a:tab pos="702558" algn="l"/>
              </a:tabLst>
            </a:pPr>
            <a:r>
              <a:rPr sz="3466" spc="-13" dirty="0">
                <a:solidFill>
                  <a:srgbClr val="414141"/>
                </a:solidFill>
                <a:latin typeface="Calibri"/>
                <a:cs typeface="Calibri"/>
              </a:rPr>
              <a:t>Information </a:t>
            </a:r>
            <a:r>
              <a:rPr sz="3466" spc="53" dirty="0">
                <a:solidFill>
                  <a:srgbClr val="414141"/>
                </a:solidFill>
                <a:latin typeface="Calibri"/>
                <a:cs typeface="Calibri"/>
              </a:rPr>
              <a:t>about </a:t>
            </a:r>
            <a:r>
              <a:rPr sz="3466" spc="67" dirty="0">
                <a:solidFill>
                  <a:srgbClr val="414141"/>
                </a:solidFill>
                <a:latin typeface="Calibri"/>
                <a:cs typeface="Calibri"/>
              </a:rPr>
              <a:t>how </a:t>
            </a:r>
            <a:r>
              <a:rPr sz="3466" spc="27" dirty="0">
                <a:solidFill>
                  <a:srgbClr val="414141"/>
                </a:solidFill>
                <a:latin typeface="Calibri"/>
                <a:cs typeface="Calibri"/>
              </a:rPr>
              <a:t>the </a:t>
            </a:r>
            <a:r>
              <a:rPr sz="3466" spc="40" dirty="0">
                <a:solidFill>
                  <a:srgbClr val="414141"/>
                </a:solidFill>
                <a:latin typeface="Calibri"/>
                <a:cs typeface="Calibri"/>
              </a:rPr>
              <a:t>files  </a:t>
            </a:r>
            <a:r>
              <a:rPr sz="3466" spc="173" dirty="0">
                <a:solidFill>
                  <a:srgbClr val="414141"/>
                </a:solidFill>
                <a:latin typeface="Calibri"/>
                <a:cs typeface="Calibri"/>
              </a:rPr>
              <a:t>changed </a:t>
            </a:r>
            <a:r>
              <a:rPr sz="3466" spc="-33" dirty="0">
                <a:solidFill>
                  <a:srgbClr val="414141"/>
                </a:solidFill>
                <a:latin typeface="Calibri"/>
                <a:cs typeface="Calibri"/>
              </a:rPr>
              <a:t>from</a:t>
            </a:r>
            <a:r>
              <a:rPr sz="3466" spc="33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3466" spc="80" dirty="0">
                <a:solidFill>
                  <a:srgbClr val="414141"/>
                </a:solidFill>
                <a:latin typeface="Calibri"/>
                <a:cs typeface="Calibri"/>
              </a:rPr>
              <a:t>previously</a:t>
            </a:r>
            <a:endParaRPr sz="3466">
              <a:latin typeface="Calibri"/>
              <a:cs typeface="Calibri"/>
            </a:endParaRPr>
          </a:p>
          <a:p>
            <a:pPr marL="694093" marR="1045372" indent="-677164">
              <a:lnSpc>
                <a:spcPct val="79400"/>
              </a:lnSpc>
              <a:spcBef>
                <a:spcPts val="860"/>
              </a:spcBef>
              <a:buClr>
                <a:srgbClr val="E5425D"/>
              </a:buClr>
              <a:buAutoNum type="arabicPeriod"/>
              <a:tabLst>
                <a:tab pos="701711" algn="l"/>
                <a:tab pos="702558" algn="l"/>
              </a:tabLst>
            </a:pPr>
            <a:r>
              <a:rPr sz="3466" spc="233" dirty="0">
                <a:solidFill>
                  <a:srgbClr val="414141"/>
                </a:solidFill>
                <a:latin typeface="Calibri"/>
                <a:cs typeface="Calibri"/>
              </a:rPr>
              <a:t>A </a:t>
            </a:r>
            <a:r>
              <a:rPr sz="3466" spc="100" dirty="0">
                <a:solidFill>
                  <a:srgbClr val="414141"/>
                </a:solidFill>
                <a:latin typeface="Calibri"/>
                <a:cs typeface="Calibri"/>
              </a:rPr>
              <a:t>reference </a:t>
            </a:r>
            <a:r>
              <a:rPr sz="3466" spc="-33" dirty="0">
                <a:solidFill>
                  <a:srgbClr val="414141"/>
                </a:solidFill>
                <a:latin typeface="Calibri"/>
                <a:cs typeface="Calibri"/>
              </a:rPr>
              <a:t>to </a:t>
            </a:r>
            <a:r>
              <a:rPr sz="3466" spc="27" dirty="0">
                <a:solidFill>
                  <a:srgbClr val="414141"/>
                </a:solidFill>
                <a:latin typeface="Calibri"/>
                <a:cs typeface="Calibri"/>
              </a:rPr>
              <a:t>the </a:t>
            </a:r>
            <a:r>
              <a:rPr sz="3466" spc="7" dirty="0">
                <a:solidFill>
                  <a:srgbClr val="414141"/>
                </a:solidFill>
                <a:latin typeface="Calibri"/>
                <a:cs typeface="Calibri"/>
              </a:rPr>
              <a:t>commit </a:t>
            </a:r>
            <a:r>
              <a:rPr sz="3466" spc="-60" dirty="0">
                <a:solidFill>
                  <a:srgbClr val="414141"/>
                </a:solidFill>
                <a:latin typeface="Calibri"/>
                <a:cs typeface="Calibri"/>
              </a:rPr>
              <a:t>that  </a:t>
            </a:r>
            <a:r>
              <a:rPr sz="3466" spc="147" dirty="0">
                <a:solidFill>
                  <a:srgbClr val="414141"/>
                </a:solidFill>
                <a:latin typeface="Calibri"/>
                <a:cs typeface="Calibri"/>
              </a:rPr>
              <a:t>came </a:t>
            </a:r>
            <a:r>
              <a:rPr sz="3466" spc="87" dirty="0">
                <a:solidFill>
                  <a:srgbClr val="414141"/>
                </a:solidFill>
                <a:latin typeface="Calibri"/>
                <a:cs typeface="Calibri"/>
              </a:rPr>
              <a:t>before</a:t>
            </a:r>
            <a:r>
              <a:rPr sz="3466" spc="73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3466" spc="-133" dirty="0">
                <a:solidFill>
                  <a:srgbClr val="414141"/>
                </a:solidFill>
                <a:latin typeface="Calibri"/>
                <a:cs typeface="Calibri"/>
              </a:rPr>
              <a:t>it</a:t>
            </a:r>
            <a:endParaRPr sz="3466">
              <a:latin typeface="Calibri"/>
              <a:cs typeface="Calibri"/>
            </a:endParaRPr>
          </a:p>
          <a:p>
            <a:pPr marL="931101" lvl="1" indent="-609448">
              <a:lnSpc>
                <a:spcPts val="3486"/>
              </a:lnSpc>
              <a:buClr>
                <a:srgbClr val="E5425D"/>
              </a:buClr>
              <a:buFont typeface="Arial"/>
              <a:buChar char="•"/>
              <a:tabLst>
                <a:tab pos="930254" algn="l"/>
                <a:tab pos="931101" algn="l"/>
              </a:tabLst>
            </a:pPr>
            <a:r>
              <a:rPr sz="2933" spc="127" dirty="0">
                <a:solidFill>
                  <a:srgbClr val="202020"/>
                </a:solidFill>
                <a:latin typeface="Calibri"/>
                <a:cs typeface="Calibri"/>
              </a:rPr>
              <a:t>Called </a:t>
            </a:r>
            <a:r>
              <a:rPr sz="2933" spc="20" dirty="0">
                <a:solidFill>
                  <a:srgbClr val="202020"/>
                </a:solidFill>
                <a:latin typeface="Calibri"/>
                <a:cs typeface="Calibri"/>
              </a:rPr>
              <a:t>the </a:t>
            </a:r>
            <a:r>
              <a:rPr sz="2933" spc="7" dirty="0">
                <a:solidFill>
                  <a:srgbClr val="202020"/>
                </a:solidFill>
                <a:latin typeface="Calibri"/>
                <a:cs typeface="Calibri"/>
              </a:rPr>
              <a:t>“</a:t>
            </a:r>
            <a:r>
              <a:rPr sz="2933" spc="7" dirty="0">
                <a:solidFill>
                  <a:srgbClr val="0000FF"/>
                </a:solidFill>
                <a:latin typeface="Calibri"/>
                <a:cs typeface="Calibri"/>
              </a:rPr>
              <a:t>parent</a:t>
            </a:r>
            <a:r>
              <a:rPr sz="2933" spc="12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933" spc="-20" dirty="0">
                <a:solidFill>
                  <a:srgbClr val="0000FF"/>
                </a:solidFill>
                <a:latin typeface="Calibri"/>
                <a:cs typeface="Calibri"/>
              </a:rPr>
              <a:t>commit</a:t>
            </a:r>
            <a:r>
              <a:rPr sz="2933" spc="-20" dirty="0">
                <a:solidFill>
                  <a:srgbClr val="202020"/>
                </a:solidFill>
                <a:latin typeface="Calibri"/>
                <a:cs typeface="Calibri"/>
              </a:rPr>
              <a:t>”</a:t>
            </a:r>
            <a:endParaRPr sz="2933">
              <a:latin typeface="Calibri"/>
              <a:cs typeface="Calibri"/>
            </a:endParaRPr>
          </a:p>
          <a:p>
            <a:pPr marL="702558" indent="-685629">
              <a:lnSpc>
                <a:spcPts val="4112"/>
              </a:lnSpc>
              <a:buClr>
                <a:srgbClr val="E5425D"/>
              </a:buClr>
              <a:buAutoNum type="arabicPeriod"/>
              <a:tabLst>
                <a:tab pos="701711" algn="l"/>
                <a:tab pos="702558" algn="l"/>
              </a:tabLst>
            </a:pPr>
            <a:r>
              <a:rPr sz="3466" spc="233" dirty="0">
                <a:solidFill>
                  <a:srgbClr val="414141"/>
                </a:solidFill>
                <a:latin typeface="Calibri"/>
                <a:cs typeface="Calibri"/>
              </a:rPr>
              <a:t>A </a:t>
            </a:r>
            <a:r>
              <a:rPr sz="3466" spc="120" dirty="0">
                <a:solidFill>
                  <a:srgbClr val="0000FF"/>
                </a:solidFill>
                <a:latin typeface="Calibri"/>
                <a:cs typeface="Calibri"/>
              </a:rPr>
              <a:t>hash </a:t>
            </a:r>
            <a:r>
              <a:rPr sz="3466" spc="193" dirty="0">
                <a:solidFill>
                  <a:srgbClr val="0000FF"/>
                </a:solidFill>
                <a:latin typeface="Calibri"/>
                <a:cs typeface="Calibri"/>
              </a:rPr>
              <a:t>code</a:t>
            </a:r>
            <a:r>
              <a:rPr sz="3466" spc="-27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3466" spc="100" dirty="0">
                <a:solidFill>
                  <a:srgbClr val="202020"/>
                </a:solidFill>
                <a:latin typeface="Calibri"/>
                <a:cs typeface="Calibri"/>
              </a:rPr>
              <a:t>name</a:t>
            </a:r>
            <a:endParaRPr sz="3466">
              <a:latin typeface="Calibri"/>
              <a:cs typeface="Calibri"/>
            </a:endParaRPr>
          </a:p>
          <a:p>
            <a:pPr marL="931101" lvl="1" indent="-609448">
              <a:lnSpc>
                <a:spcPts val="2718"/>
              </a:lnSpc>
              <a:buClr>
                <a:srgbClr val="E5425D"/>
              </a:buClr>
              <a:buFont typeface="Arial"/>
              <a:buChar char="•"/>
              <a:tabLst>
                <a:tab pos="930254" algn="l"/>
                <a:tab pos="931101" algn="l"/>
              </a:tabLst>
            </a:pPr>
            <a:r>
              <a:rPr sz="2533" spc="-47" dirty="0">
                <a:solidFill>
                  <a:srgbClr val="202020"/>
                </a:solidFill>
                <a:latin typeface="Calibri"/>
                <a:cs typeface="Calibri"/>
              </a:rPr>
              <a:t>Will </a:t>
            </a:r>
            <a:r>
              <a:rPr sz="2533" spc="73" dirty="0">
                <a:solidFill>
                  <a:srgbClr val="202020"/>
                </a:solidFill>
                <a:latin typeface="Calibri"/>
                <a:cs typeface="Calibri"/>
              </a:rPr>
              <a:t>look </a:t>
            </a:r>
            <a:r>
              <a:rPr sz="2533" spc="60" dirty="0">
                <a:solidFill>
                  <a:srgbClr val="202020"/>
                </a:solidFill>
                <a:latin typeface="Calibri"/>
                <a:cs typeface="Calibri"/>
              </a:rPr>
              <a:t>something</a:t>
            </a:r>
            <a:r>
              <a:rPr sz="2533" spc="207" dirty="0">
                <a:solidFill>
                  <a:srgbClr val="202020"/>
                </a:solidFill>
                <a:latin typeface="Calibri"/>
                <a:cs typeface="Calibri"/>
              </a:rPr>
              <a:t> </a:t>
            </a:r>
            <a:r>
              <a:rPr sz="2533" spc="20" dirty="0">
                <a:solidFill>
                  <a:srgbClr val="202020"/>
                </a:solidFill>
                <a:latin typeface="Calibri"/>
                <a:cs typeface="Calibri"/>
              </a:rPr>
              <a:t>like:</a:t>
            </a:r>
            <a:endParaRPr sz="2533">
              <a:latin typeface="Calibri"/>
              <a:cs typeface="Calibri"/>
            </a:endParaRPr>
          </a:p>
          <a:p>
            <a:pPr marL="931101">
              <a:lnSpc>
                <a:spcPts val="2746"/>
              </a:lnSpc>
            </a:pPr>
            <a:r>
              <a:rPr sz="2533" spc="127" dirty="0">
                <a:solidFill>
                  <a:srgbClr val="202020"/>
                </a:solidFill>
                <a:latin typeface="Calibri"/>
                <a:cs typeface="Calibri"/>
              </a:rPr>
              <a:t>fb2d2ec5069fc6776c80b3ad6b7cbde3cade4e</a:t>
            </a:r>
            <a:endParaRPr sz="2533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53399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C98C5F-C936-434B-B077-867FE2D96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 Expressions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D6B848-0DD3-4F55-AD32-8E5BA31121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Regex101.com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CC6F07-38C9-459B-9888-3DC9C0E268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5212" y="1745382"/>
            <a:ext cx="5708107" cy="4564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153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210222" y="-47531"/>
            <a:ext cx="6476160" cy="1330018"/>
          </a:xfrm>
          <a:prstGeom prst="rect">
            <a:avLst/>
          </a:prstGeom>
        </p:spPr>
        <p:txBody>
          <a:bodyPr vert="horz" wrap="square" lIns="0" tIns="16929" rIns="0" bIns="0" rtlCol="0" anchor="b">
            <a:spAutoFit/>
          </a:bodyPr>
          <a:lstStyle/>
          <a:p>
            <a:pPr marL="16929">
              <a:lnSpc>
                <a:spcPct val="100000"/>
              </a:lnSpc>
              <a:spcBef>
                <a:spcPts val="133"/>
              </a:spcBef>
            </a:pPr>
            <a:r>
              <a:rPr sz="4266" spc="233" dirty="0"/>
              <a:t>Key </a:t>
            </a:r>
            <a:r>
              <a:rPr sz="4266" spc="160" dirty="0"/>
              <a:t>Concepts:</a:t>
            </a:r>
            <a:r>
              <a:rPr sz="4266" spc="-27" dirty="0"/>
              <a:t> </a:t>
            </a:r>
            <a:r>
              <a:rPr sz="4266" spc="113" dirty="0">
                <a:solidFill>
                  <a:srgbClr val="0000FF"/>
                </a:solidFill>
              </a:rPr>
              <a:t>Repositories</a:t>
            </a:r>
            <a:endParaRPr sz="4266"/>
          </a:p>
        </p:txBody>
      </p:sp>
      <p:sp>
        <p:nvSpPr>
          <p:cNvPr id="3" name="object 3"/>
          <p:cNvSpPr txBox="1"/>
          <p:nvPr/>
        </p:nvSpPr>
        <p:spPr>
          <a:xfrm>
            <a:off x="4210222" y="1659589"/>
            <a:ext cx="6821510" cy="3637396"/>
          </a:xfrm>
          <a:prstGeom prst="rect">
            <a:avLst/>
          </a:prstGeom>
        </p:spPr>
        <p:txBody>
          <a:bodyPr vert="horz" wrap="square" lIns="0" tIns="120195" rIns="0" bIns="0" rtlCol="0">
            <a:spAutoFit/>
          </a:bodyPr>
          <a:lstStyle/>
          <a:p>
            <a:pPr marL="694093" indent="-677164">
              <a:spcBef>
                <a:spcPts val="946"/>
              </a:spcBef>
              <a:buClr>
                <a:srgbClr val="E5425D"/>
              </a:buClr>
              <a:buFont typeface="Arial"/>
              <a:buChar char="•"/>
              <a:tabLst>
                <a:tab pos="701711" algn="l"/>
                <a:tab pos="702558" algn="l"/>
              </a:tabLst>
            </a:pPr>
            <a:r>
              <a:rPr sz="3732" spc="60" dirty="0">
                <a:solidFill>
                  <a:srgbClr val="414141"/>
                </a:solidFill>
                <a:latin typeface="Calibri"/>
                <a:cs typeface="Calibri"/>
              </a:rPr>
              <a:t>Often </a:t>
            </a:r>
            <a:r>
              <a:rPr sz="3732" spc="93" dirty="0">
                <a:solidFill>
                  <a:srgbClr val="414141"/>
                </a:solidFill>
                <a:latin typeface="Calibri"/>
                <a:cs typeface="Calibri"/>
              </a:rPr>
              <a:t>shortened </a:t>
            </a:r>
            <a:r>
              <a:rPr sz="3732" spc="-33" dirty="0">
                <a:solidFill>
                  <a:srgbClr val="414141"/>
                </a:solidFill>
                <a:latin typeface="Calibri"/>
                <a:cs typeface="Calibri"/>
              </a:rPr>
              <a:t>to</a:t>
            </a:r>
            <a:r>
              <a:rPr sz="3732" spc="187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3732" spc="33" dirty="0">
                <a:solidFill>
                  <a:srgbClr val="414141"/>
                </a:solidFill>
                <a:latin typeface="Calibri"/>
                <a:cs typeface="Calibri"/>
              </a:rPr>
              <a:t>‘</a:t>
            </a:r>
            <a:r>
              <a:rPr sz="3732" spc="33" dirty="0">
                <a:solidFill>
                  <a:srgbClr val="0000FF"/>
                </a:solidFill>
                <a:latin typeface="Calibri"/>
                <a:cs typeface="Calibri"/>
              </a:rPr>
              <a:t>repo</a:t>
            </a:r>
            <a:r>
              <a:rPr sz="3732" spc="33" dirty="0">
                <a:solidFill>
                  <a:srgbClr val="414141"/>
                </a:solidFill>
                <a:latin typeface="Calibri"/>
                <a:cs typeface="Calibri"/>
              </a:rPr>
              <a:t>’</a:t>
            </a:r>
            <a:endParaRPr sz="3732">
              <a:latin typeface="Calibri"/>
              <a:cs typeface="Calibri"/>
            </a:endParaRPr>
          </a:p>
          <a:p>
            <a:pPr marL="694093" marR="6772" indent="-677164">
              <a:lnSpc>
                <a:spcPts val="4438"/>
              </a:lnSpc>
              <a:spcBef>
                <a:spcPts val="1000"/>
              </a:spcBef>
              <a:buClr>
                <a:srgbClr val="E5425D"/>
              </a:buClr>
              <a:buFont typeface="Arial"/>
              <a:buChar char="•"/>
              <a:tabLst>
                <a:tab pos="701711" algn="l"/>
                <a:tab pos="702558" algn="l"/>
              </a:tabLst>
            </a:pPr>
            <a:r>
              <a:rPr sz="3732" spc="253" dirty="0">
                <a:solidFill>
                  <a:srgbClr val="414141"/>
                </a:solidFill>
                <a:latin typeface="Calibri"/>
                <a:cs typeface="Calibri"/>
              </a:rPr>
              <a:t>A </a:t>
            </a:r>
            <a:r>
              <a:rPr sz="3732" spc="73" dirty="0">
                <a:solidFill>
                  <a:srgbClr val="414141"/>
                </a:solidFill>
                <a:latin typeface="Calibri"/>
                <a:cs typeface="Calibri"/>
              </a:rPr>
              <a:t>collection </a:t>
            </a:r>
            <a:r>
              <a:rPr sz="3732" dirty="0">
                <a:solidFill>
                  <a:srgbClr val="414141"/>
                </a:solidFill>
                <a:latin typeface="Calibri"/>
                <a:cs typeface="Calibri"/>
              </a:rPr>
              <a:t>of </a:t>
            </a:r>
            <a:r>
              <a:rPr sz="3732" spc="13" dirty="0">
                <a:solidFill>
                  <a:srgbClr val="414141"/>
                </a:solidFill>
                <a:latin typeface="Calibri"/>
                <a:cs typeface="Calibri"/>
              </a:rPr>
              <a:t>all </a:t>
            </a:r>
            <a:r>
              <a:rPr sz="3732" spc="27" dirty="0">
                <a:solidFill>
                  <a:srgbClr val="414141"/>
                </a:solidFill>
                <a:latin typeface="Calibri"/>
                <a:cs typeface="Calibri"/>
              </a:rPr>
              <a:t>the </a:t>
            </a:r>
            <a:r>
              <a:rPr sz="3732" spc="47" dirty="0">
                <a:solidFill>
                  <a:srgbClr val="414141"/>
                </a:solidFill>
                <a:latin typeface="Calibri"/>
                <a:cs typeface="Calibri"/>
              </a:rPr>
              <a:t>files </a:t>
            </a:r>
            <a:r>
              <a:rPr sz="3732" spc="127" dirty="0">
                <a:solidFill>
                  <a:srgbClr val="414141"/>
                </a:solidFill>
                <a:latin typeface="Calibri"/>
                <a:cs typeface="Calibri"/>
              </a:rPr>
              <a:t>and  </a:t>
            </a:r>
            <a:r>
              <a:rPr sz="3732" spc="27" dirty="0">
                <a:solidFill>
                  <a:srgbClr val="414141"/>
                </a:solidFill>
                <a:latin typeface="Calibri"/>
                <a:cs typeface="Calibri"/>
              </a:rPr>
              <a:t>the </a:t>
            </a:r>
            <a:r>
              <a:rPr sz="3732" spc="20" dirty="0">
                <a:solidFill>
                  <a:srgbClr val="414141"/>
                </a:solidFill>
                <a:latin typeface="Calibri"/>
                <a:cs typeface="Calibri"/>
              </a:rPr>
              <a:t>history </a:t>
            </a:r>
            <a:r>
              <a:rPr sz="3732" dirty="0">
                <a:solidFill>
                  <a:srgbClr val="414141"/>
                </a:solidFill>
                <a:latin typeface="Calibri"/>
                <a:cs typeface="Calibri"/>
              </a:rPr>
              <a:t>of </a:t>
            </a:r>
            <a:r>
              <a:rPr sz="3732" spc="100" dirty="0">
                <a:solidFill>
                  <a:srgbClr val="414141"/>
                </a:solidFill>
                <a:latin typeface="Calibri"/>
                <a:cs typeface="Calibri"/>
              </a:rPr>
              <a:t>those</a:t>
            </a:r>
            <a:r>
              <a:rPr sz="3732" spc="413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3732" spc="47" dirty="0">
                <a:solidFill>
                  <a:srgbClr val="414141"/>
                </a:solidFill>
                <a:latin typeface="Calibri"/>
                <a:cs typeface="Calibri"/>
              </a:rPr>
              <a:t>files</a:t>
            </a:r>
            <a:endParaRPr sz="3732">
              <a:latin typeface="Calibri"/>
              <a:cs typeface="Calibri"/>
            </a:endParaRPr>
          </a:p>
          <a:p>
            <a:pPr marL="998817" lvl="1" indent="-372440">
              <a:spcBef>
                <a:spcPts val="673"/>
              </a:spcBef>
              <a:buClr>
                <a:srgbClr val="E5425D"/>
              </a:buClr>
              <a:buFont typeface="Arial"/>
              <a:buChar char="•"/>
              <a:tabLst>
                <a:tab pos="1006435" algn="l"/>
                <a:tab pos="1007281" algn="l"/>
              </a:tabLst>
            </a:pPr>
            <a:r>
              <a:rPr sz="3199" spc="127" dirty="0">
                <a:solidFill>
                  <a:srgbClr val="202020"/>
                </a:solidFill>
                <a:latin typeface="Calibri"/>
                <a:cs typeface="Calibri"/>
              </a:rPr>
              <a:t>Consists </a:t>
            </a:r>
            <a:r>
              <a:rPr sz="3199" dirty="0">
                <a:solidFill>
                  <a:srgbClr val="202020"/>
                </a:solidFill>
                <a:latin typeface="Calibri"/>
                <a:cs typeface="Calibri"/>
              </a:rPr>
              <a:t>of </a:t>
            </a:r>
            <a:r>
              <a:rPr sz="3199" spc="7" dirty="0">
                <a:solidFill>
                  <a:srgbClr val="202020"/>
                </a:solidFill>
                <a:latin typeface="Calibri"/>
                <a:cs typeface="Calibri"/>
              </a:rPr>
              <a:t>all </a:t>
            </a:r>
            <a:r>
              <a:rPr sz="3199" spc="40" dirty="0">
                <a:solidFill>
                  <a:srgbClr val="202020"/>
                </a:solidFill>
                <a:latin typeface="Calibri"/>
                <a:cs typeface="Calibri"/>
              </a:rPr>
              <a:t>your</a:t>
            </a:r>
            <a:r>
              <a:rPr sz="3199" spc="247" dirty="0">
                <a:solidFill>
                  <a:srgbClr val="202020"/>
                </a:solidFill>
                <a:latin typeface="Calibri"/>
                <a:cs typeface="Calibri"/>
              </a:rPr>
              <a:t> </a:t>
            </a:r>
            <a:r>
              <a:rPr sz="3199" spc="40" dirty="0">
                <a:solidFill>
                  <a:srgbClr val="202020"/>
                </a:solidFill>
                <a:latin typeface="Calibri"/>
                <a:cs typeface="Calibri"/>
              </a:rPr>
              <a:t>commits</a:t>
            </a:r>
            <a:endParaRPr sz="3199">
              <a:latin typeface="Calibri"/>
              <a:cs typeface="Calibri"/>
            </a:endParaRPr>
          </a:p>
          <a:p>
            <a:pPr marL="998817" marR="24547" lvl="1" indent="-372440">
              <a:lnSpc>
                <a:spcPts val="3759"/>
              </a:lnSpc>
              <a:spcBef>
                <a:spcPts val="1020"/>
              </a:spcBef>
              <a:buClr>
                <a:srgbClr val="E5425D"/>
              </a:buClr>
              <a:buFont typeface="Arial"/>
              <a:buChar char="•"/>
              <a:tabLst>
                <a:tab pos="1006435" algn="l"/>
                <a:tab pos="1007281" algn="l"/>
              </a:tabLst>
            </a:pPr>
            <a:r>
              <a:rPr sz="3199" spc="140" dirty="0">
                <a:solidFill>
                  <a:srgbClr val="202020"/>
                </a:solidFill>
                <a:latin typeface="Calibri"/>
                <a:cs typeface="Calibri"/>
              </a:rPr>
              <a:t>Place </a:t>
            </a:r>
            <a:r>
              <a:rPr sz="3199" spc="80" dirty="0">
                <a:solidFill>
                  <a:srgbClr val="202020"/>
                </a:solidFill>
                <a:latin typeface="Calibri"/>
                <a:cs typeface="Calibri"/>
              </a:rPr>
              <a:t>where </a:t>
            </a:r>
            <a:r>
              <a:rPr sz="3199" spc="7" dirty="0">
                <a:solidFill>
                  <a:srgbClr val="202020"/>
                </a:solidFill>
                <a:latin typeface="Calibri"/>
                <a:cs typeface="Calibri"/>
              </a:rPr>
              <a:t>all </a:t>
            </a:r>
            <a:r>
              <a:rPr sz="3199" spc="40" dirty="0">
                <a:solidFill>
                  <a:srgbClr val="202020"/>
                </a:solidFill>
                <a:latin typeface="Calibri"/>
                <a:cs typeface="Calibri"/>
              </a:rPr>
              <a:t>your </a:t>
            </a:r>
            <a:r>
              <a:rPr sz="3199" spc="53" dirty="0">
                <a:solidFill>
                  <a:srgbClr val="202020"/>
                </a:solidFill>
                <a:latin typeface="Calibri"/>
                <a:cs typeface="Calibri"/>
              </a:rPr>
              <a:t>hard work </a:t>
            </a:r>
            <a:r>
              <a:rPr sz="3199" spc="80" dirty="0">
                <a:solidFill>
                  <a:srgbClr val="202020"/>
                </a:solidFill>
                <a:latin typeface="Calibri"/>
                <a:cs typeface="Calibri"/>
              </a:rPr>
              <a:t>is  </a:t>
            </a:r>
            <a:r>
              <a:rPr sz="3199" spc="67" dirty="0">
                <a:solidFill>
                  <a:srgbClr val="202020"/>
                </a:solidFill>
                <a:latin typeface="Calibri"/>
                <a:cs typeface="Calibri"/>
              </a:rPr>
              <a:t>stored</a:t>
            </a:r>
            <a:endParaRPr sz="3199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00621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210222" y="-47531"/>
            <a:ext cx="6476160" cy="1330018"/>
          </a:xfrm>
          <a:prstGeom prst="rect">
            <a:avLst/>
          </a:prstGeom>
        </p:spPr>
        <p:txBody>
          <a:bodyPr vert="horz" wrap="square" lIns="0" tIns="16929" rIns="0" bIns="0" rtlCol="0" anchor="b">
            <a:spAutoFit/>
          </a:bodyPr>
          <a:lstStyle/>
          <a:p>
            <a:pPr marL="16929">
              <a:lnSpc>
                <a:spcPct val="100000"/>
              </a:lnSpc>
              <a:spcBef>
                <a:spcPts val="133"/>
              </a:spcBef>
            </a:pPr>
            <a:r>
              <a:rPr sz="4266" spc="233" dirty="0"/>
              <a:t>Key </a:t>
            </a:r>
            <a:r>
              <a:rPr sz="4266" spc="160" dirty="0"/>
              <a:t>Concepts:</a:t>
            </a:r>
            <a:r>
              <a:rPr sz="4266" spc="-27" dirty="0"/>
              <a:t> </a:t>
            </a:r>
            <a:r>
              <a:rPr sz="4266" spc="113" dirty="0">
                <a:solidFill>
                  <a:srgbClr val="0000FF"/>
                </a:solidFill>
              </a:rPr>
              <a:t>Repositories</a:t>
            </a:r>
            <a:endParaRPr sz="4266"/>
          </a:p>
        </p:txBody>
      </p:sp>
      <p:sp>
        <p:nvSpPr>
          <p:cNvPr id="3" name="object 3"/>
          <p:cNvSpPr txBox="1"/>
          <p:nvPr/>
        </p:nvSpPr>
        <p:spPr>
          <a:xfrm>
            <a:off x="4210221" y="1763194"/>
            <a:ext cx="7066133" cy="4259894"/>
          </a:xfrm>
          <a:prstGeom prst="rect">
            <a:avLst/>
          </a:prstGeom>
        </p:spPr>
        <p:txBody>
          <a:bodyPr vert="horz" wrap="square" lIns="0" tIns="44015" rIns="0" bIns="0" rtlCol="0">
            <a:spAutoFit/>
          </a:bodyPr>
          <a:lstStyle/>
          <a:p>
            <a:pPr marL="694093" marR="209074" indent="-677164">
              <a:lnSpc>
                <a:spcPts val="4399"/>
              </a:lnSpc>
              <a:spcBef>
                <a:spcPts val="347"/>
              </a:spcBef>
              <a:buClr>
                <a:srgbClr val="E5425D"/>
              </a:buClr>
              <a:buFont typeface="Arial"/>
              <a:buChar char="•"/>
              <a:tabLst>
                <a:tab pos="701711" algn="l"/>
                <a:tab pos="702558" algn="l"/>
              </a:tabLst>
            </a:pPr>
            <a:r>
              <a:rPr sz="3732" spc="240" dirty="0">
                <a:solidFill>
                  <a:srgbClr val="414141"/>
                </a:solidFill>
                <a:latin typeface="Calibri"/>
                <a:cs typeface="Calibri"/>
              </a:rPr>
              <a:t>Can </a:t>
            </a:r>
            <a:r>
              <a:rPr sz="3732" spc="60" dirty="0">
                <a:solidFill>
                  <a:srgbClr val="414141"/>
                </a:solidFill>
                <a:latin typeface="Calibri"/>
                <a:cs typeface="Calibri"/>
              </a:rPr>
              <a:t>live </a:t>
            </a:r>
            <a:r>
              <a:rPr sz="3732" spc="107" dirty="0">
                <a:solidFill>
                  <a:srgbClr val="414141"/>
                </a:solidFill>
                <a:latin typeface="Calibri"/>
                <a:cs typeface="Calibri"/>
              </a:rPr>
              <a:t>on </a:t>
            </a:r>
            <a:r>
              <a:rPr sz="3732" spc="152" dirty="0">
                <a:solidFill>
                  <a:srgbClr val="414141"/>
                </a:solidFill>
                <a:latin typeface="Calibri"/>
                <a:cs typeface="Calibri"/>
              </a:rPr>
              <a:t>a </a:t>
            </a:r>
            <a:r>
              <a:rPr sz="3732" spc="93" dirty="0">
                <a:solidFill>
                  <a:srgbClr val="414141"/>
                </a:solidFill>
                <a:latin typeface="Calibri"/>
                <a:cs typeface="Calibri"/>
              </a:rPr>
              <a:t>local machine</a:t>
            </a:r>
            <a:r>
              <a:rPr sz="3732" spc="13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3732" spc="20" dirty="0">
                <a:solidFill>
                  <a:srgbClr val="414141"/>
                </a:solidFill>
                <a:latin typeface="Calibri"/>
                <a:cs typeface="Calibri"/>
              </a:rPr>
              <a:t>or  </a:t>
            </a:r>
            <a:r>
              <a:rPr sz="3732" spc="107" dirty="0">
                <a:solidFill>
                  <a:srgbClr val="414141"/>
                </a:solidFill>
                <a:latin typeface="Calibri"/>
                <a:cs typeface="Calibri"/>
              </a:rPr>
              <a:t>on </a:t>
            </a:r>
            <a:r>
              <a:rPr sz="3732" spc="152" dirty="0">
                <a:solidFill>
                  <a:srgbClr val="414141"/>
                </a:solidFill>
                <a:latin typeface="Calibri"/>
                <a:cs typeface="Calibri"/>
              </a:rPr>
              <a:t>a </a:t>
            </a:r>
            <a:r>
              <a:rPr sz="3732" spc="47" dirty="0">
                <a:solidFill>
                  <a:srgbClr val="414141"/>
                </a:solidFill>
                <a:latin typeface="Calibri"/>
                <a:cs typeface="Calibri"/>
              </a:rPr>
              <a:t>remote </a:t>
            </a:r>
            <a:r>
              <a:rPr sz="3732" spc="107" dirty="0">
                <a:solidFill>
                  <a:srgbClr val="414141"/>
                </a:solidFill>
                <a:latin typeface="Calibri"/>
                <a:cs typeface="Calibri"/>
              </a:rPr>
              <a:t>server</a:t>
            </a:r>
            <a:r>
              <a:rPr sz="3732" spc="147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3732" spc="-53" dirty="0">
                <a:solidFill>
                  <a:srgbClr val="414141"/>
                </a:solidFill>
                <a:latin typeface="Calibri"/>
                <a:cs typeface="Calibri"/>
              </a:rPr>
              <a:t>(GitHub!)</a:t>
            </a:r>
            <a:endParaRPr sz="3732">
              <a:latin typeface="Calibri"/>
              <a:cs typeface="Calibri"/>
            </a:endParaRPr>
          </a:p>
          <a:p>
            <a:pPr marL="694093" marR="6772" indent="-677164">
              <a:lnSpc>
                <a:spcPct val="100099"/>
              </a:lnSpc>
              <a:spcBef>
                <a:spcPts val="806"/>
              </a:spcBef>
              <a:buClr>
                <a:srgbClr val="E5425D"/>
              </a:buClr>
              <a:buFont typeface="Arial"/>
              <a:buChar char="•"/>
              <a:tabLst>
                <a:tab pos="701711" algn="l"/>
                <a:tab pos="702558" algn="l"/>
              </a:tabLst>
            </a:pPr>
            <a:r>
              <a:rPr sz="3732" spc="200" dirty="0">
                <a:solidFill>
                  <a:srgbClr val="414141"/>
                </a:solidFill>
                <a:latin typeface="Calibri"/>
                <a:cs typeface="Calibri"/>
              </a:rPr>
              <a:t>The </a:t>
            </a:r>
            <a:r>
              <a:rPr sz="3732" spc="60" dirty="0">
                <a:solidFill>
                  <a:srgbClr val="414141"/>
                </a:solidFill>
                <a:latin typeface="Calibri"/>
                <a:cs typeface="Calibri"/>
              </a:rPr>
              <a:t>act </a:t>
            </a:r>
            <a:r>
              <a:rPr sz="3732" dirty="0">
                <a:solidFill>
                  <a:srgbClr val="414141"/>
                </a:solidFill>
                <a:latin typeface="Calibri"/>
                <a:cs typeface="Calibri"/>
              </a:rPr>
              <a:t>of </a:t>
            </a:r>
            <a:r>
              <a:rPr sz="3732" spc="147" dirty="0">
                <a:solidFill>
                  <a:srgbClr val="414141"/>
                </a:solidFill>
                <a:latin typeface="Calibri"/>
                <a:cs typeface="Calibri"/>
              </a:rPr>
              <a:t>copying </a:t>
            </a:r>
            <a:r>
              <a:rPr sz="3732" spc="152" dirty="0">
                <a:solidFill>
                  <a:srgbClr val="414141"/>
                </a:solidFill>
                <a:latin typeface="Calibri"/>
                <a:cs typeface="Calibri"/>
              </a:rPr>
              <a:t>a </a:t>
            </a:r>
            <a:r>
              <a:rPr sz="3732" spc="53" dirty="0">
                <a:solidFill>
                  <a:srgbClr val="414141"/>
                </a:solidFill>
                <a:latin typeface="Calibri"/>
                <a:cs typeface="Calibri"/>
              </a:rPr>
              <a:t>repository  </a:t>
            </a:r>
            <a:r>
              <a:rPr sz="3732" spc="-40" dirty="0">
                <a:solidFill>
                  <a:srgbClr val="414141"/>
                </a:solidFill>
                <a:latin typeface="Calibri"/>
                <a:cs typeface="Calibri"/>
              </a:rPr>
              <a:t>from </a:t>
            </a:r>
            <a:r>
              <a:rPr sz="3732" spc="152" dirty="0">
                <a:solidFill>
                  <a:srgbClr val="414141"/>
                </a:solidFill>
                <a:latin typeface="Calibri"/>
                <a:cs typeface="Calibri"/>
              </a:rPr>
              <a:t>a </a:t>
            </a:r>
            <a:r>
              <a:rPr sz="3732" spc="47" dirty="0">
                <a:solidFill>
                  <a:srgbClr val="414141"/>
                </a:solidFill>
                <a:latin typeface="Calibri"/>
                <a:cs typeface="Calibri"/>
              </a:rPr>
              <a:t>remote </a:t>
            </a:r>
            <a:r>
              <a:rPr sz="3732" spc="107" dirty="0">
                <a:solidFill>
                  <a:srgbClr val="414141"/>
                </a:solidFill>
                <a:latin typeface="Calibri"/>
                <a:cs typeface="Calibri"/>
              </a:rPr>
              <a:t>server </a:t>
            </a:r>
            <a:r>
              <a:rPr sz="3732" spc="93" dirty="0">
                <a:solidFill>
                  <a:srgbClr val="414141"/>
                </a:solidFill>
                <a:latin typeface="Calibri"/>
                <a:cs typeface="Calibri"/>
              </a:rPr>
              <a:t>is </a:t>
            </a:r>
            <a:r>
              <a:rPr sz="3732" spc="120" dirty="0">
                <a:solidFill>
                  <a:srgbClr val="414141"/>
                </a:solidFill>
                <a:latin typeface="Calibri"/>
                <a:cs typeface="Calibri"/>
              </a:rPr>
              <a:t>called </a:t>
            </a:r>
            <a:r>
              <a:rPr sz="3732" spc="12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3732" spc="107" dirty="0">
                <a:solidFill>
                  <a:srgbClr val="0000FF"/>
                </a:solidFill>
                <a:latin typeface="Calibri"/>
                <a:cs typeface="Calibri"/>
              </a:rPr>
              <a:t>cloning</a:t>
            </a:r>
            <a:endParaRPr sz="3732">
              <a:latin typeface="Calibri"/>
              <a:cs typeface="Calibri"/>
            </a:endParaRPr>
          </a:p>
          <a:p>
            <a:pPr marL="694093" marR="206535" indent="-677164">
              <a:lnSpc>
                <a:spcPct val="102000"/>
              </a:lnSpc>
              <a:spcBef>
                <a:spcPts val="726"/>
              </a:spcBef>
              <a:buClr>
                <a:srgbClr val="E5425D"/>
              </a:buClr>
              <a:buFont typeface="Arial"/>
              <a:buChar char="•"/>
              <a:tabLst>
                <a:tab pos="701711" algn="l"/>
                <a:tab pos="702558" algn="l"/>
              </a:tabLst>
            </a:pPr>
            <a:r>
              <a:rPr sz="3732" spc="147" dirty="0">
                <a:solidFill>
                  <a:srgbClr val="202020"/>
                </a:solidFill>
                <a:latin typeface="Calibri"/>
                <a:cs typeface="Calibri"/>
              </a:rPr>
              <a:t>Cloning </a:t>
            </a:r>
            <a:r>
              <a:rPr sz="3732" spc="-40" dirty="0">
                <a:solidFill>
                  <a:srgbClr val="202020"/>
                </a:solidFill>
                <a:latin typeface="Calibri"/>
                <a:cs typeface="Calibri"/>
              </a:rPr>
              <a:t>from </a:t>
            </a:r>
            <a:r>
              <a:rPr sz="3732" spc="152" dirty="0">
                <a:solidFill>
                  <a:srgbClr val="202020"/>
                </a:solidFill>
                <a:latin typeface="Calibri"/>
                <a:cs typeface="Calibri"/>
              </a:rPr>
              <a:t>a </a:t>
            </a:r>
            <a:r>
              <a:rPr sz="3732" spc="47" dirty="0">
                <a:solidFill>
                  <a:srgbClr val="202020"/>
                </a:solidFill>
                <a:latin typeface="Calibri"/>
                <a:cs typeface="Calibri"/>
              </a:rPr>
              <a:t>remote </a:t>
            </a:r>
            <a:r>
              <a:rPr sz="3732" spc="107" dirty="0">
                <a:solidFill>
                  <a:srgbClr val="202020"/>
                </a:solidFill>
                <a:latin typeface="Calibri"/>
                <a:cs typeface="Calibri"/>
              </a:rPr>
              <a:t>server  </a:t>
            </a:r>
            <a:r>
              <a:rPr sz="3732" spc="73" dirty="0">
                <a:solidFill>
                  <a:srgbClr val="202020"/>
                </a:solidFill>
                <a:latin typeface="Calibri"/>
                <a:cs typeface="Calibri"/>
              </a:rPr>
              <a:t>allows </a:t>
            </a:r>
            <a:r>
              <a:rPr sz="3732" spc="80" dirty="0">
                <a:solidFill>
                  <a:srgbClr val="202020"/>
                </a:solidFill>
                <a:latin typeface="Calibri"/>
                <a:cs typeface="Calibri"/>
              </a:rPr>
              <a:t>teams </a:t>
            </a:r>
            <a:r>
              <a:rPr sz="3732" spc="-33" dirty="0">
                <a:solidFill>
                  <a:srgbClr val="202020"/>
                </a:solidFill>
                <a:latin typeface="Calibri"/>
                <a:cs typeface="Calibri"/>
              </a:rPr>
              <a:t>to </a:t>
            </a:r>
            <a:r>
              <a:rPr sz="3732" spc="60" dirty="0">
                <a:solidFill>
                  <a:srgbClr val="202020"/>
                </a:solidFill>
                <a:latin typeface="Calibri"/>
                <a:cs typeface="Calibri"/>
              </a:rPr>
              <a:t>work</a:t>
            </a:r>
            <a:r>
              <a:rPr sz="3732" spc="287" dirty="0">
                <a:solidFill>
                  <a:srgbClr val="202020"/>
                </a:solidFill>
                <a:latin typeface="Calibri"/>
                <a:cs typeface="Calibri"/>
              </a:rPr>
              <a:t> </a:t>
            </a:r>
            <a:r>
              <a:rPr sz="3732" spc="67" dirty="0">
                <a:solidFill>
                  <a:srgbClr val="202020"/>
                </a:solidFill>
                <a:latin typeface="Calibri"/>
                <a:cs typeface="Calibri"/>
              </a:rPr>
              <a:t>together</a:t>
            </a:r>
            <a:endParaRPr sz="3732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51878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210222" y="-47531"/>
            <a:ext cx="6476160" cy="1330018"/>
          </a:xfrm>
          <a:prstGeom prst="rect">
            <a:avLst/>
          </a:prstGeom>
        </p:spPr>
        <p:txBody>
          <a:bodyPr vert="horz" wrap="square" lIns="0" tIns="16929" rIns="0" bIns="0" rtlCol="0" anchor="b">
            <a:spAutoFit/>
          </a:bodyPr>
          <a:lstStyle/>
          <a:p>
            <a:pPr marL="16929">
              <a:lnSpc>
                <a:spcPct val="100000"/>
              </a:lnSpc>
              <a:spcBef>
                <a:spcPts val="133"/>
              </a:spcBef>
            </a:pPr>
            <a:r>
              <a:rPr sz="4266" spc="233" dirty="0"/>
              <a:t>Key </a:t>
            </a:r>
            <a:r>
              <a:rPr sz="4266" spc="160" dirty="0"/>
              <a:t>Concepts:</a:t>
            </a:r>
            <a:r>
              <a:rPr sz="4266" spc="-27" dirty="0"/>
              <a:t> </a:t>
            </a:r>
            <a:r>
              <a:rPr sz="4266" spc="113" dirty="0">
                <a:solidFill>
                  <a:srgbClr val="0000FF"/>
                </a:solidFill>
              </a:rPr>
              <a:t>Repositories</a:t>
            </a:r>
            <a:endParaRPr sz="4266"/>
          </a:p>
        </p:txBody>
      </p:sp>
      <p:sp>
        <p:nvSpPr>
          <p:cNvPr id="3" name="object 3"/>
          <p:cNvSpPr txBox="1"/>
          <p:nvPr/>
        </p:nvSpPr>
        <p:spPr>
          <a:xfrm>
            <a:off x="4210222" y="1763194"/>
            <a:ext cx="7133002" cy="3833709"/>
          </a:xfrm>
          <a:prstGeom prst="rect">
            <a:avLst/>
          </a:prstGeom>
        </p:spPr>
        <p:txBody>
          <a:bodyPr vert="horz" wrap="square" lIns="0" tIns="37242" rIns="0" bIns="0" rtlCol="0">
            <a:spAutoFit/>
          </a:bodyPr>
          <a:lstStyle/>
          <a:p>
            <a:pPr marL="694093" marR="6772" indent="-677164">
              <a:lnSpc>
                <a:spcPts val="4132"/>
              </a:lnSpc>
              <a:spcBef>
                <a:spcPts val="292"/>
              </a:spcBef>
              <a:buClr>
                <a:srgbClr val="E5425D"/>
              </a:buClr>
              <a:buFont typeface="Arial"/>
              <a:buChar char="•"/>
              <a:tabLst>
                <a:tab pos="701711" algn="l"/>
                <a:tab pos="702558" algn="l"/>
              </a:tabLst>
            </a:pPr>
            <a:r>
              <a:rPr sz="3466" spc="180" dirty="0">
                <a:solidFill>
                  <a:srgbClr val="414141"/>
                </a:solidFill>
                <a:latin typeface="Calibri"/>
                <a:cs typeface="Calibri"/>
              </a:rPr>
              <a:t>The </a:t>
            </a:r>
            <a:r>
              <a:rPr sz="3466" spc="160" dirty="0">
                <a:solidFill>
                  <a:srgbClr val="414141"/>
                </a:solidFill>
                <a:latin typeface="Calibri"/>
                <a:cs typeface="Calibri"/>
              </a:rPr>
              <a:t>process </a:t>
            </a:r>
            <a:r>
              <a:rPr sz="3466" dirty="0">
                <a:solidFill>
                  <a:srgbClr val="414141"/>
                </a:solidFill>
                <a:latin typeface="Calibri"/>
                <a:cs typeface="Calibri"/>
              </a:rPr>
              <a:t>of </a:t>
            </a:r>
            <a:r>
              <a:rPr sz="3466" spc="100" dirty="0">
                <a:solidFill>
                  <a:srgbClr val="414141"/>
                </a:solidFill>
                <a:latin typeface="Calibri"/>
                <a:cs typeface="Calibri"/>
              </a:rPr>
              <a:t>downloading  </a:t>
            </a:r>
            <a:r>
              <a:rPr sz="3466" spc="40" dirty="0">
                <a:solidFill>
                  <a:srgbClr val="414141"/>
                </a:solidFill>
                <a:latin typeface="Calibri"/>
                <a:cs typeface="Calibri"/>
              </a:rPr>
              <a:t>commits </a:t>
            </a:r>
            <a:r>
              <a:rPr sz="3466" spc="-60" dirty="0">
                <a:solidFill>
                  <a:srgbClr val="414141"/>
                </a:solidFill>
                <a:latin typeface="Calibri"/>
                <a:cs typeface="Calibri"/>
              </a:rPr>
              <a:t>that </a:t>
            </a:r>
            <a:r>
              <a:rPr sz="3466" spc="7" dirty="0">
                <a:solidFill>
                  <a:srgbClr val="414141"/>
                </a:solidFill>
                <a:latin typeface="Calibri"/>
                <a:cs typeface="Calibri"/>
              </a:rPr>
              <a:t>don’t </a:t>
            </a:r>
            <a:r>
              <a:rPr sz="3466" spc="73" dirty="0">
                <a:solidFill>
                  <a:srgbClr val="414141"/>
                </a:solidFill>
                <a:latin typeface="Calibri"/>
                <a:cs typeface="Calibri"/>
              </a:rPr>
              <a:t>exist </a:t>
            </a:r>
            <a:r>
              <a:rPr sz="3466" spc="100" dirty="0">
                <a:solidFill>
                  <a:srgbClr val="414141"/>
                </a:solidFill>
                <a:latin typeface="Calibri"/>
                <a:cs typeface="Calibri"/>
              </a:rPr>
              <a:t>on </a:t>
            </a:r>
            <a:r>
              <a:rPr sz="3466" spc="47" dirty="0">
                <a:solidFill>
                  <a:srgbClr val="414141"/>
                </a:solidFill>
                <a:latin typeface="Calibri"/>
                <a:cs typeface="Calibri"/>
              </a:rPr>
              <a:t>your  </a:t>
            </a:r>
            <a:r>
              <a:rPr sz="3466" spc="87" dirty="0">
                <a:solidFill>
                  <a:srgbClr val="414141"/>
                </a:solidFill>
                <a:latin typeface="Calibri"/>
                <a:cs typeface="Calibri"/>
              </a:rPr>
              <a:t>machine </a:t>
            </a:r>
            <a:r>
              <a:rPr sz="3466" spc="-33" dirty="0">
                <a:solidFill>
                  <a:srgbClr val="414141"/>
                </a:solidFill>
                <a:latin typeface="Calibri"/>
                <a:cs typeface="Calibri"/>
              </a:rPr>
              <a:t>from </a:t>
            </a:r>
            <a:r>
              <a:rPr sz="3466" spc="140" dirty="0">
                <a:solidFill>
                  <a:srgbClr val="414141"/>
                </a:solidFill>
                <a:latin typeface="Calibri"/>
                <a:cs typeface="Calibri"/>
              </a:rPr>
              <a:t>a </a:t>
            </a:r>
            <a:r>
              <a:rPr sz="3466" spc="47" dirty="0">
                <a:solidFill>
                  <a:srgbClr val="414141"/>
                </a:solidFill>
                <a:latin typeface="Calibri"/>
                <a:cs typeface="Calibri"/>
              </a:rPr>
              <a:t>remote </a:t>
            </a:r>
            <a:r>
              <a:rPr sz="3466" spc="53" dirty="0">
                <a:solidFill>
                  <a:srgbClr val="414141"/>
                </a:solidFill>
                <a:latin typeface="Calibri"/>
                <a:cs typeface="Calibri"/>
              </a:rPr>
              <a:t>repository  </a:t>
            </a:r>
            <a:r>
              <a:rPr sz="3466" spc="87" dirty="0">
                <a:solidFill>
                  <a:srgbClr val="414141"/>
                </a:solidFill>
                <a:latin typeface="Calibri"/>
                <a:cs typeface="Calibri"/>
              </a:rPr>
              <a:t>is </a:t>
            </a:r>
            <a:r>
              <a:rPr sz="3466" spc="113" dirty="0">
                <a:solidFill>
                  <a:srgbClr val="414141"/>
                </a:solidFill>
                <a:latin typeface="Calibri"/>
                <a:cs typeface="Calibri"/>
              </a:rPr>
              <a:t>called </a:t>
            </a:r>
            <a:r>
              <a:rPr sz="3466" spc="60" dirty="0">
                <a:solidFill>
                  <a:srgbClr val="0000FF"/>
                </a:solidFill>
                <a:latin typeface="Calibri"/>
                <a:cs typeface="Calibri"/>
              </a:rPr>
              <a:t>pulling</a:t>
            </a:r>
            <a:r>
              <a:rPr sz="3466" spc="12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3466" spc="187" dirty="0">
                <a:solidFill>
                  <a:srgbClr val="202020"/>
                </a:solidFill>
                <a:latin typeface="Calibri"/>
                <a:cs typeface="Calibri"/>
              </a:rPr>
              <a:t>changes</a:t>
            </a:r>
            <a:endParaRPr sz="3466">
              <a:latin typeface="Calibri"/>
              <a:cs typeface="Calibri"/>
            </a:endParaRPr>
          </a:p>
          <a:p>
            <a:pPr marL="694093" marR="98189" indent="-677164" algn="just">
              <a:lnSpc>
                <a:spcPct val="100600"/>
              </a:lnSpc>
              <a:spcBef>
                <a:spcPts val="645"/>
              </a:spcBef>
              <a:buClr>
                <a:srgbClr val="E5425D"/>
              </a:buClr>
              <a:buFont typeface="Arial"/>
              <a:buChar char="•"/>
              <a:tabLst>
                <a:tab pos="702558" algn="l"/>
              </a:tabLst>
            </a:pPr>
            <a:r>
              <a:rPr sz="3466" spc="180" dirty="0">
                <a:solidFill>
                  <a:srgbClr val="202020"/>
                </a:solidFill>
                <a:latin typeface="Calibri"/>
                <a:cs typeface="Calibri"/>
              </a:rPr>
              <a:t>The </a:t>
            </a:r>
            <a:r>
              <a:rPr sz="3466" spc="160" dirty="0">
                <a:solidFill>
                  <a:srgbClr val="202020"/>
                </a:solidFill>
                <a:latin typeface="Calibri"/>
                <a:cs typeface="Calibri"/>
              </a:rPr>
              <a:t>process </a:t>
            </a:r>
            <a:r>
              <a:rPr sz="3466" dirty="0">
                <a:solidFill>
                  <a:srgbClr val="202020"/>
                </a:solidFill>
                <a:latin typeface="Calibri"/>
                <a:cs typeface="Calibri"/>
              </a:rPr>
              <a:t>of </a:t>
            </a:r>
            <a:r>
              <a:rPr sz="3466" spc="133" dirty="0">
                <a:solidFill>
                  <a:srgbClr val="202020"/>
                </a:solidFill>
                <a:latin typeface="Calibri"/>
                <a:cs typeface="Calibri"/>
              </a:rPr>
              <a:t>adding </a:t>
            </a:r>
            <a:r>
              <a:rPr sz="3466" spc="47" dirty="0">
                <a:solidFill>
                  <a:srgbClr val="202020"/>
                </a:solidFill>
                <a:latin typeface="Calibri"/>
                <a:cs typeface="Calibri"/>
              </a:rPr>
              <a:t>your </a:t>
            </a:r>
            <a:r>
              <a:rPr sz="3466" spc="87" dirty="0">
                <a:solidFill>
                  <a:srgbClr val="202020"/>
                </a:solidFill>
                <a:latin typeface="Calibri"/>
                <a:cs typeface="Calibri"/>
              </a:rPr>
              <a:t>local  </a:t>
            </a:r>
            <a:r>
              <a:rPr sz="3466" spc="187" dirty="0">
                <a:solidFill>
                  <a:srgbClr val="202020"/>
                </a:solidFill>
                <a:latin typeface="Calibri"/>
                <a:cs typeface="Calibri"/>
              </a:rPr>
              <a:t>changes </a:t>
            </a:r>
            <a:r>
              <a:rPr sz="3466" spc="-33" dirty="0">
                <a:solidFill>
                  <a:srgbClr val="202020"/>
                </a:solidFill>
                <a:latin typeface="Calibri"/>
                <a:cs typeface="Calibri"/>
              </a:rPr>
              <a:t>to </a:t>
            </a:r>
            <a:r>
              <a:rPr sz="3466" spc="27" dirty="0">
                <a:solidFill>
                  <a:srgbClr val="202020"/>
                </a:solidFill>
                <a:latin typeface="Calibri"/>
                <a:cs typeface="Calibri"/>
              </a:rPr>
              <a:t>the </a:t>
            </a:r>
            <a:r>
              <a:rPr sz="3466" spc="47" dirty="0">
                <a:solidFill>
                  <a:srgbClr val="202020"/>
                </a:solidFill>
                <a:latin typeface="Calibri"/>
                <a:cs typeface="Calibri"/>
              </a:rPr>
              <a:t>remote </a:t>
            </a:r>
            <a:r>
              <a:rPr sz="3466" spc="53" dirty="0">
                <a:solidFill>
                  <a:srgbClr val="202020"/>
                </a:solidFill>
                <a:latin typeface="Calibri"/>
                <a:cs typeface="Calibri"/>
              </a:rPr>
              <a:t>repository  </a:t>
            </a:r>
            <a:r>
              <a:rPr sz="3466" spc="87" dirty="0">
                <a:solidFill>
                  <a:srgbClr val="202020"/>
                </a:solidFill>
                <a:latin typeface="Calibri"/>
                <a:cs typeface="Calibri"/>
              </a:rPr>
              <a:t>is </a:t>
            </a:r>
            <a:r>
              <a:rPr sz="3466" spc="113" dirty="0">
                <a:solidFill>
                  <a:srgbClr val="202020"/>
                </a:solidFill>
                <a:latin typeface="Calibri"/>
                <a:cs typeface="Calibri"/>
              </a:rPr>
              <a:t>called </a:t>
            </a:r>
            <a:r>
              <a:rPr sz="3466" spc="113" dirty="0">
                <a:solidFill>
                  <a:srgbClr val="0000FF"/>
                </a:solidFill>
                <a:latin typeface="Calibri"/>
                <a:cs typeface="Calibri"/>
              </a:rPr>
              <a:t>pushing</a:t>
            </a:r>
            <a:r>
              <a:rPr sz="3466" spc="12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3466" spc="187" dirty="0">
                <a:solidFill>
                  <a:srgbClr val="202020"/>
                </a:solidFill>
                <a:latin typeface="Calibri"/>
                <a:cs typeface="Calibri"/>
              </a:rPr>
              <a:t>changes</a:t>
            </a:r>
            <a:endParaRPr sz="3466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79454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210221" y="-47531"/>
            <a:ext cx="5759220" cy="1330018"/>
          </a:xfrm>
          <a:prstGeom prst="rect">
            <a:avLst/>
          </a:prstGeom>
        </p:spPr>
        <p:txBody>
          <a:bodyPr vert="horz" wrap="square" lIns="0" tIns="16929" rIns="0" bIns="0" rtlCol="0" anchor="b">
            <a:spAutoFit/>
          </a:bodyPr>
          <a:lstStyle/>
          <a:p>
            <a:pPr marL="16929">
              <a:lnSpc>
                <a:spcPct val="100000"/>
              </a:lnSpc>
              <a:spcBef>
                <a:spcPts val="133"/>
              </a:spcBef>
            </a:pPr>
            <a:r>
              <a:rPr sz="4266" spc="233" dirty="0"/>
              <a:t>Key </a:t>
            </a:r>
            <a:r>
              <a:rPr sz="4266" spc="160" dirty="0"/>
              <a:t>Concepts:</a:t>
            </a:r>
            <a:r>
              <a:rPr sz="4266" spc="-53" dirty="0"/>
              <a:t> </a:t>
            </a:r>
            <a:r>
              <a:rPr sz="4266" spc="167" dirty="0">
                <a:solidFill>
                  <a:srgbClr val="0000FF"/>
                </a:solidFill>
              </a:rPr>
              <a:t>Branches</a:t>
            </a:r>
            <a:endParaRPr sz="4266"/>
          </a:p>
        </p:txBody>
      </p:sp>
      <p:sp>
        <p:nvSpPr>
          <p:cNvPr id="3" name="object 3"/>
          <p:cNvSpPr txBox="1">
            <a:spLocks noGrp="1"/>
          </p:cNvSpPr>
          <p:nvPr>
            <p:ph idx="1"/>
          </p:nvPr>
        </p:nvSpPr>
        <p:spPr>
          <a:xfrm>
            <a:off x="1724636" y="2438659"/>
            <a:ext cx="12798266" cy="1993696"/>
          </a:xfrm>
          <a:prstGeom prst="rect">
            <a:avLst/>
          </a:prstGeom>
        </p:spPr>
        <p:txBody>
          <a:bodyPr vert="horz" wrap="square" lIns="0" tIns="44015" rIns="0" bIns="0" rtlCol="0">
            <a:spAutoFit/>
          </a:bodyPr>
          <a:lstStyle/>
          <a:p>
            <a:pPr marL="3913161" marR="110039" indent="-677164">
              <a:lnSpc>
                <a:spcPts val="4399"/>
              </a:lnSpc>
              <a:spcBef>
                <a:spcPts val="347"/>
              </a:spcBef>
              <a:buClr>
                <a:srgbClr val="E5425D"/>
              </a:buClr>
              <a:buFont typeface="Arial"/>
              <a:buChar char="•"/>
              <a:tabLst>
                <a:tab pos="3921626" algn="l"/>
                <a:tab pos="3922472" algn="l"/>
              </a:tabLst>
            </a:pPr>
            <a:r>
              <a:rPr spc="40" dirty="0"/>
              <a:t>All </a:t>
            </a:r>
            <a:r>
              <a:rPr spc="47" dirty="0"/>
              <a:t>commits </a:t>
            </a:r>
            <a:r>
              <a:rPr spc="-7" dirty="0"/>
              <a:t>in </a:t>
            </a:r>
            <a:r>
              <a:rPr spc="27" dirty="0"/>
              <a:t>git </a:t>
            </a:r>
            <a:r>
              <a:rPr spc="60" dirty="0"/>
              <a:t>live </a:t>
            </a:r>
            <a:r>
              <a:rPr spc="107" dirty="0"/>
              <a:t>on </a:t>
            </a:r>
            <a:r>
              <a:rPr spc="152" dirty="0"/>
              <a:t>some  </a:t>
            </a:r>
            <a:r>
              <a:rPr spc="93" dirty="0"/>
              <a:t>branch</a:t>
            </a:r>
          </a:p>
          <a:p>
            <a:pPr marL="3913161" marR="319959" indent="-677164">
              <a:lnSpc>
                <a:spcPts val="4438"/>
              </a:lnSpc>
              <a:spcBef>
                <a:spcPts val="993"/>
              </a:spcBef>
              <a:buClr>
                <a:srgbClr val="E5425D"/>
              </a:buClr>
              <a:buFont typeface="Arial"/>
              <a:buChar char="•"/>
              <a:tabLst>
                <a:tab pos="3921626" algn="l"/>
                <a:tab pos="3922472" algn="l"/>
              </a:tabLst>
            </a:pPr>
            <a:r>
              <a:rPr spc="27" dirty="0"/>
              <a:t>But </a:t>
            </a:r>
            <a:r>
              <a:rPr spc="40" dirty="0"/>
              <a:t>there </a:t>
            </a:r>
            <a:r>
              <a:rPr spc="152" dirty="0"/>
              <a:t>can </a:t>
            </a:r>
            <a:r>
              <a:rPr spc="213" dirty="0"/>
              <a:t>be </a:t>
            </a:r>
            <a:r>
              <a:rPr spc="33" dirty="0"/>
              <a:t>many, </a:t>
            </a:r>
            <a:r>
              <a:rPr spc="67" dirty="0"/>
              <a:t>many  </a:t>
            </a:r>
            <a:r>
              <a:rPr spc="133" dirty="0"/>
              <a:t>branches</a:t>
            </a:r>
          </a:p>
          <a:p>
            <a:pPr marL="3913161" marR="6772" indent="-677164">
              <a:lnSpc>
                <a:spcPts val="4438"/>
              </a:lnSpc>
              <a:spcBef>
                <a:spcPts val="986"/>
              </a:spcBef>
              <a:buClr>
                <a:srgbClr val="E5425D"/>
              </a:buClr>
              <a:buFont typeface="Arial"/>
              <a:buChar char="•"/>
              <a:tabLst>
                <a:tab pos="3921626" algn="l"/>
                <a:tab pos="3922472" algn="l"/>
              </a:tabLst>
            </a:pPr>
            <a:r>
              <a:rPr spc="200" dirty="0">
                <a:solidFill>
                  <a:srgbClr val="202020"/>
                </a:solidFill>
              </a:rPr>
              <a:t>The </a:t>
            </a:r>
            <a:r>
              <a:rPr spc="27" dirty="0">
                <a:solidFill>
                  <a:srgbClr val="202020"/>
                </a:solidFill>
              </a:rPr>
              <a:t>main </a:t>
            </a:r>
            <a:r>
              <a:rPr spc="93" dirty="0">
                <a:solidFill>
                  <a:srgbClr val="202020"/>
                </a:solidFill>
              </a:rPr>
              <a:t>branch </a:t>
            </a:r>
            <a:r>
              <a:rPr spc="-7" dirty="0">
                <a:solidFill>
                  <a:srgbClr val="202020"/>
                </a:solidFill>
              </a:rPr>
              <a:t>in </a:t>
            </a:r>
            <a:r>
              <a:rPr spc="152" dirty="0">
                <a:solidFill>
                  <a:srgbClr val="202020"/>
                </a:solidFill>
              </a:rPr>
              <a:t>a </a:t>
            </a:r>
            <a:r>
              <a:rPr spc="53" dirty="0">
                <a:solidFill>
                  <a:srgbClr val="202020"/>
                </a:solidFill>
              </a:rPr>
              <a:t>project </a:t>
            </a:r>
            <a:r>
              <a:rPr spc="93" dirty="0">
                <a:solidFill>
                  <a:srgbClr val="202020"/>
                </a:solidFill>
              </a:rPr>
              <a:t>is  </a:t>
            </a:r>
            <a:r>
              <a:rPr spc="120" dirty="0">
                <a:solidFill>
                  <a:srgbClr val="202020"/>
                </a:solidFill>
              </a:rPr>
              <a:t>called </a:t>
            </a:r>
            <a:r>
              <a:rPr spc="27" dirty="0">
                <a:solidFill>
                  <a:srgbClr val="202020"/>
                </a:solidFill>
              </a:rPr>
              <a:t>the </a:t>
            </a:r>
            <a:r>
              <a:rPr spc="47" dirty="0">
                <a:solidFill>
                  <a:srgbClr val="0000FF"/>
                </a:solidFill>
              </a:rPr>
              <a:t>master</a:t>
            </a:r>
            <a:r>
              <a:rPr spc="193" dirty="0">
                <a:solidFill>
                  <a:srgbClr val="0000FF"/>
                </a:solidFill>
              </a:rPr>
              <a:t> </a:t>
            </a:r>
            <a:r>
              <a:rPr spc="93" dirty="0"/>
              <a:t>branch</a:t>
            </a:r>
          </a:p>
        </p:txBody>
      </p:sp>
    </p:spTree>
    <p:extLst>
      <p:ext uri="{BB962C8B-B14F-4D97-AF65-F5344CB8AC3E}">
        <p14:creationId xmlns:p14="http://schemas.microsoft.com/office/powerpoint/2010/main" val="130138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210222" y="-243349"/>
            <a:ext cx="6560804" cy="1248201"/>
          </a:xfrm>
          <a:prstGeom prst="rect">
            <a:avLst/>
          </a:prstGeom>
        </p:spPr>
        <p:txBody>
          <a:bodyPr vert="horz" wrap="square" lIns="0" tIns="16929" rIns="0" bIns="0" rtlCol="0" anchor="b">
            <a:spAutoFit/>
          </a:bodyPr>
          <a:lstStyle/>
          <a:p>
            <a:pPr marL="16929">
              <a:lnSpc>
                <a:spcPct val="100000"/>
              </a:lnSpc>
              <a:spcBef>
                <a:spcPts val="133"/>
              </a:spcBef>
            </a:pPr>
            <a:r>
              <a:rPr spc="127" dirty="0"/>
              <a:t>So, </a:t>
            </a:r>
            <a:r>
              <a:rPr dirty="0"/>
              <a:t>what </a:t>
            </a:r>
            <a:r>
              <a:rPr spc="160" dirty="0"/>
              <a:t>does </a:t>
            </a:r>
            <a:r>
              <a:rPr spc="120" dirty="0"/>
              <a:t>a </a:t>
            </a:r>
            <a:r>
              <a:rPr spc="33" dirty="0"/>
              <a:t>typical </a:t>
            </a:r>
            <a:r>
              <a:rPr spc="40" dirty="0"/>
              <a:t>project </a:t>
            </a:r>
            <a:r>
              <a:rPr spc="87" dirty="0"/>
              <a:t>look</a:t>
            </a:r>
            <a:r>
              <a:rPr spc="200" dirty="0"/>
              <a:t> </a:t>
            </a:r>
            <a:r>
              <a:rPr spc="47" dirty="0"/>
              <a:t>like?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210222" y="1763194"/>
            <a:ext cx="7209182" cy="4308455"/>
          </a:xfrm>
          <a:prstGeom prst="rect">
            <a:avLst/>
          </a:prstGeom>
        </p:spPr>
        <p:txBody>
          <a:bodyPr vert="horz" wrap="square" lIns="0" tIns="37242" rIns="0" bIns="0" rtlCol="0">
            <a:spAutoFit/>
          </a:bodyPr>
          <a:lstStyle/>
          <a:p>
            <a:pPr marL="694093" marR="6772" indent="-677164">
              <a:lnSpc>
                <a:spcPts val="4132"/>
              </a:lnSpc>
              <a:spcBef>
                <a:spcPts val="292"/>
              </a:spcBef>
              <a:buClr>
                <a:srgbClr val="E5425D"/>
              </a:buClr>
              <a:buFont typeface="Arial"/>
              <a:buChar char="•"/>
              <a:tabLst>
                <a:tab pos="701711" algn="l"/>
                <a:tab pos="702558" algn="l"/>
              </a:tabLst>
            </a:pPr>
            <a:r>
              <a:rPr sz="3466" spc="233" dirty="0">
                <a:solidFill>
                  <a:srgbClr val="202020"/>
                </a:solidFill>
                <a:latin typeface="Calibri"/>
                <a:cs typeface="Calibri"/>
              </a:rPr>
              <a:t>A </a:t>
            </a:r>
            <a:r>
              <a:rPr sz="3466" spc="107" dirty="0">
                <a:solidFill>
                  <a:srgbClr val="202020"/>
                </a:solidFill>
                <a:latin typeface="Calibri"/>
                <a:cs typeface="Calibri"/>
              </a:rPr>
              <a:t>bunch </a:t>
            </a:r>
            <a:r>
              <a:rPr sz="3466" dirty="0">
                <a:solidFill>
                  <a:srgbClr val="202020"/>
                </a:solidFill>
                <a:latin typeface="Calibri"/>
                <a:cs typeface="Calibri"/>
              </a:rPr>
              <a:t>of </a:t>
            </a:r>
            <a:r>
              <a:rPr sz="3466" spc="40" dirty="0">
                <a:solidFill>
                  <a:srgbClr val="202020"/>
                </a:solidFill>
                <a:latin typeface="Calibri"/>
                <a:cs typeface="Calibri"/>
              </a:rPr>
              <a:t>commits </a:t>
            </a:r>
            <a:r>
              <a:rPr sz="3466" spc="80" dirty="0">
                <a:solidFill>
                  <a:srgbClr val="202020"/>
                </a:solidFill>
                <a:latin typeface="Calibri"/>
                <a:cs typeface="Calibri"/>
              </a:rPr>
              <a:t>linked  </a:t>
            </a:r>
            <a:r>
              <a:rPr sz="3466" spc="60" dirty="0">
                <a:solidFill>
                  <a:srgbClr val="202020"/>
                </a:solidFill>
                <a:latin typeface="Calibri"/>
                <a:cs typeface="Calibri"/>
              </a:rPr>
              <a:t>together </a:t>
            </a:r>
            <a:r>
              <a:rPr sz="3466" spc="-60" dirty="0">
                <a:solidFill>
                  <a:srgbClr val="202020"/>
                </a:solidFill>
                <a:latin typeface="Calibri"/>
                <a:cs typeface="Calibri"/>
              </a:rPr>
              <a:t>that </a:t>
            </a:r>
            <a:r>
              <a:rPr sz="3466" spc="53" dirty="0">
                <a:solidFill>
                  <a:srgbClr val="202020"/>
                </a:solidFill>
                <a:latin typeface="Calibri"/>
                <a:cs typeface="Calibri"/>
              </a:rPr>
              <a:t>live </a:t>
            </a:r>
            <a:r>
              <a:rPr sz="3466" spc="100" dirty="0">
                <a:solidFill>
                  <a:srgbClr val="202020"/>
                </a:solidFill>
                <a:latin typeface="Calibri"/>
                <a:cs typeface="Calibri"/>
              </a:rPr>
              <a:t>on </a:t>
            </a:r>
            <a:r>
              <a:rPr sz="3466" spc="147" dirty="0">
                <a:solidFill>
                  <a:srgbClr val="202020"/>
                </a:solidFill>
                <a:latin typeface="Calibri"/>
                <a:cs typeface="Calibri"/>
              </a:rPr>
              <a:t>some </a:t>
            </a:r>
            <a:r>
              <a:rPr sz="3466" spc="60" dirty="0">
                <a:solidFill>
                  <a:srgbClr val="202020"/>
                </a:solidFill>
                <a:latin typeface="Calibri"/>
                <a:cs typeface="Calibri"/>
              </a:rPr>
              <a:t>branch,  </a:t>
            </a:r>
            <a:r>
              <a:rPr sz="3466" spc="87" dirty="0">
                <a:solidFill>
                  <a:srgbClr val="202020"/>
                </a:solidFill>
                <a:latin typeface="Calibri"/>
                <a:cs typeface="Calibri"/>
              </a:rPr>
              <a:t>contained </a:t>
            </a:r>
            <a:r>
              <a:rPr sz="3466" spc="-7" dirty="0">
                <a:solidFill>
                  <a:srgbClr val="202020"/>
                </a:solidFill>
                <a:latin typeface="Calibri"/>
                <a:cs typeface="Calibri"/>
              </a:rPr>
              <a:t>in </a:t>
            </a:r>
            <a:r>
              <a:rPr sz="3466" spc="140" dirty="0">
                <a:solidFill>
                  <a:srgbClr val="202020"/>
                </a:solidFill>
                <a:latin typeface="Calibri"/>
                <a:cs typeface="Calibri"/>
              </a:rPr>
              <a:t>a</a:t>
            </a:r>
            <a:r>
              <a:rPr sz="3466" spc="240" dirty="0">
                <a:solidFill>
                  <a:srgbClr val="202020"/>
                </a:solidFill>
                <a:latin typeface="Calibri"/>
                <a:cs typeface="Calibri"/>
              </a:rPr>
              <a:t> </a:t>
            </a:r>
            <a:r>
              <a:rPr sz="3466" spc="53" dirty="0">
                <a:solidFill>
                  <a:srgbClr val="202020"/>
                </a:solidFill>
                <a:latin typeface="Calibri"/>
                <a:cs typeface="Calibri"/>
              </a:rPr>
              <a:t>repository</a:t>
            </a:r>
            <a:endParaRPr sz="3466">
              <a:latin typeface="Calibri"/>
              <a:cs typeface="Calibri"/>
            </a:endParaRPr>
          </a:p>
          <a:p>
            <a:pPr marL="694093" marR="1173187" indent="-677164">
              <a:lnSpc>
                <a:spcPct val="101800"/>
              </a:lnSpc>
              <a:spcBef>
                <a:spcPts val="593"/>
              </a:spcBef>
              <a:buClr>
                <a:srgbClr val="E5425D"/>
              </a:buClr>
              <a:buFont typeface="Arial"/>
              <a:buChar char="•"/>
              <a:tabLst>
                <a:tab pos="701711" algn="l"/>
                <a:tab pos="702558" algn="l"/>
              </a:tabLst>
            </a:pPr>
            <a:r>
              <a:rPr sz="3466" spc="87" dirty="0">
                <a:solidFill>
                  <a:srgbClr val="202020"/>
                </a:solidFill>
                <a:latin typeface="Calibri"/>
                <a:cs typeface="Calibri"/>
              </a:rPr>
              <a:t>Following </a:t>
            </a:r>
            <a:r>
              <a:rPr sz="3466" spc="140" dirty="0">
                <a:solidFill>
                  <a:srgbClr val="202020"/>
                </a:solidFill>
                <a:latin typeface="Calibri"/>
                <a:cs typeface="Calibri"/>
              </a:rPr>
              <a:t>images </a:t>
            </a:r>
            <a:r>
              <a:rPr sz="3466" spc="80" dirty="0">
                <a:solidFill>
                  <a:srgbClr val="202020"/>
                </a:solidFill>
                <a:latin typeface="Calibri"/>
                <a:cs typeface="Calibri"/>
              </a:rPr>
              <a:t>taken </a:t>
            </a:r>
            <a:r>
              <a:rPr sz="3466" spc="113" dirty="0">
                <a:solidFill>
                  <a:srgbClr val="202020"/>
                </a:solidFill>
                <a:latin typeface="Calibri"/>
                <a:cs typeface="Calibri"/>
              </a:rPr>
              <a:t>and  </a:t>
            </a:r>
            <a:r>
              <a:rPr sz="3466" spc="47" dirty="0">
                <a:solidFill>
                  <a:srgbClr val="202020"/>
                </a:solidFill>
                <a:latin typeface="Calibri"/>
                <a:cs typeface="Calibri"/>
              </a:rPr>
              <a:t>modified</a:t>
            </a:r>
            <a:r>
              <a:rPr sz="3466" spc="107" dirty="0">
                <a:solidFill>
                  <a:srgbClr val="202020"/>
                </a:solidFill>
                <a:latin typeface="Calibri"/>
                <a:cs typeface="Calibri"/>
              </a:rPr>
              <a:t> </a:t>
            </a:r>
            <a:r>
              <a:rPr sz="3466" spc="-60" dirty="0">
                <a:solidFill>
                  <a:srgbClr val="202020"/>
                </a:solidFill>
                <a:latin typeface="Calibri"/>
                <a:cs typeface="Calibri"/>
              </a:rPr>
              <a:t>from:</a:t>
            </a:r>
            <a:endParaRPr sz="3466">
              <a:latin typeface="Calibri"/>
              <a:cs typeface="Calibri"/>
            </a:endParaRPr>
          </a:p>
          <a:p>
            <a:pPr marL="998817" marR="381751" lvl="1" indent="-372440">
              <a:lnSpc>
                <a:spcPts val="3426"/>
              </a:lnSpc>
              <a:spcBef>
                <a:spcPts val="873"/>
              </a:spcBef>
              <a:buClr>
                <a:srgbClr val="E5425D"/>
              </a:buClr>
              <a:buFont typeface="Arial"/>
              <a:buChar char="•"/>
              <a:tabLst>
                <a:tab pos="1006435" algn="l"/>
                <a:tab pos="1007281" algn="l"/>
              </a:tabLst>
            </a:pPr>
            <a:r>
              <a:rPr sz="2933" spc="-140" dirty="0">
                <a:solidFill>
                  <a:srgbClr val="202020"/>
                </a:solidFill>
                <a:latin typeface="Calibri"/>
                <a:cs typeface="Calibri"/>
                <a:hlinkClick r:id="rId2"/>
              </a:rPr>
              <a:t>http://</a:t>
            </a:r>
            <a:r>
              <a:rPr sz="2933" spc="27" dirty="0">
                <a:solidFill>
                  <a:srgbClr val="202020"/>
                </a:solidFill>
                <a:latin typeface="Calibri"/>
                <a:cs typeface="Calibri"/>
                <a:hlinkClick r:id="rId2"/>
              </a:rPr>
              <a:t>marklodato.github.io</a:t>
            </a:r>
            <a:r>
              <a:rPr sz="2933" dirty="0">
                <a:solidFill>
                  <a:srgbClr val="202020"/>
                </a:solidFill>
                <a:latin typeface="Calibri"/>
                <a:cs typeface="Calibri"/>
                <a:hlinkClick r:id="rId2"/>
              </a:rPr>
              <a:t>/visual</a:t>
            </a:r>
            <a:r>
              <a:rPr sz="2933" spc="-7" dirty="0">
                <a:solidFill>
                  <a:srgbClr val="202020"/>
                </a:solidFill>
                <a:latin typeface="Calibri"/>
                <a:cs typeface="Calibri"/>
                <a:hlinkClick r:id="rId2"/>
              </a:rPr>
              <a:t>-</a:t>
            </a:r>
            <a:r>
              <a:rPr sz="2933" spc="20" dirty="0">
                <a:solidFill>
                  <a:srgbClr val="202020"/>
                </a:solidFill>
                <a:latin typeface="Calibri"/>
                <a:cs typeface="Calibri"/>
                <a:hlinkClick r:id="rId2"/>
              </a:rPr>
              <a:t>gi</a:t>
            </a:r>
            <a:r>
              <a:rPr sz="2933" spc="13" dirty="0">
                <a:solidFill>
                  <a:srgbClr val="202020"/>
                </a:solidFill>
                <a:latin typeface="Calibri"/>
                <a:cs typeface="Calibri"/>
                <a:hlinkClick r:id="rId2"/>
              </a:rPr>
              <a:t>t</a:t>
            </a:r>
            <a:r>
              <a:rPr sz="2933" spc="-20" dirty="0">
                <a:solidFill>
                  <a:srgbClr val="202020"/>
                </a:solidFill>
                <a:latin typeface="Calibri"/>
                <a:cs typeface="Calibri"/>
                <a:hlinkClick r:id="rId2"/>
              </a:rPr>
              <a:t>- </a:t>
            </a:r>
            <a:r>
              <a:rPr sz="2933" spc="-13" dirty="0">
                <a:solidFill>
                  <a:srgbClr val="202020"/>
                </a:solidFill>
                <a:latin typeface="Calibri"/>
                <a:cs typeface="Calibri"/>
              </a:rPr>
              <a:t> </a:t>
            </a:r>
            <a:r>
              <a:rPr sz="2933" spc="33" dirty="0">
                <a:solidFill>
                  <a:srgbClr val="202020"/>
                </a:solidFill>
                <a:latin typeface="Calibri"/>
                <a:cs typeface="Calibri"/>
              </a:rPr>
              <a:t>guide/index-en.html</a:t>
            </a:r>
            <a:endParaRPr sz="2933">
              <a:latin typeface="Calibri"/>
              <a:cs typeface="Calibri"/>
            </a:endParaRPr>
          </a:p>
          <a:p>
            <a:pPr marL="1007281" lvl="1" indent="-380905">
              <a:spcBef>
                <a:spcPts val="686"/>
              </a:spcBef>
              <a:buClr>
                <a:srgbClr val="E5425D"/>
              </a:buClr>
              <a:buFont typeface="Arial"/>
              <a:buChar char="•"/>
              <a:tabLst>
                <a:tab pos="1006435" algn="l"/>
                <a:tab pos="1007281" algn="l"/>
              </a:tabLst>
            </a:pPr>
            <a:r>
              <a:rPr sz="2933" spc="120" dirty="0">
                <a:solidFill>
                  <a:srgbClr val="202020"/>
                </a:solidFill>
                <a:latin typeface="Calibri"/>
                <a:cs typeface="Calibri"/>
              </a:rPr>
              <a:t>Also a </a:t>
            </a:r>
            <a:r>
              <a:rPr sz="2933" spc="167" dirty="0">
                <a:solidFill>
                  <a:srgbClr val="202020"/>
                </a:solidFill>
                <a:latin typeface="Calibri"/>
                <a:cs typeface="Calibri"/>
              </a:rPr>
              <a:t>good</a:t>
            </a:r>
            <a:r>
              <a:rPr sz="2933" spc="33" dirty="0">
                <a:solidFill>
                  <a:srgbClr val="202020"/>
                </a:solidFill>
                <a:latin typeface="Calibri"/>
                <a:cs typeface="Calibri"/>
              </a:rPr>
              <a:t> </a:t>
            </a:r>
            <a:r>
              <a:rPr sz="2933" spc="-67" dirty="0">
                <a:solidFill>
                  <a:srgbClr val="202020"/>
                </a:solidFill>
                <a:latin typeface="Calibri"/>
                <a:cs typeface="Calibri"/>
              </a:rPr>
              <a:t>tutorial!</a:t>
            </a:r>
            <a:endParaRPr sz="2933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25880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210222" y="-243349"/>
            <a:ext cx="6560804" cy="1248201"/>
          </a:xfrm>
          <a:prstGeom prst="rect">
            <a:avLst/>
          </a:prstGeom>
        </p:spPr>
        <p:txBody>
          <a:bodyPr vert="horz" wrap="square" lIns="0" tIns="16929" rIns="0" bIns="0" rtlCol="0" anchor="b">
            <a:spAutoFit/>
          </a:bodyPr>
          <a:lstStyle/>
          <a:p>
            <a:pPr marL="16929">
              <a:lnSpc>
                <a:spcPct val="100000"/>
              </a:lnSpc>
              <a:spcBef>
                <a:spcPts val="133"/>
              </a:spcBef>
            </a:pPr>
            <a:r>
              <a:rPr spc="127" dirty="0"/>
              <a:t>So, </a:t>
            </a:r>
            <a:r>
              <a:rPr dirty="0"/>
              <a:t>what </a:t>
            </a:r>
            <a:r>
              <a:rPr spc="160" dirty="0"/>
              <a:t>does </a:t>
            </a:r>
            <a:r>
              <a:rPr spc="120" dirty="0"/>
              <a:t>a </a:t>
            </a:r>
            <a:r>
              <a:rPr spc="33" dirty="0"/>
              <a:t>typical </a:t>
            </a:r>
            <a:r>
              <a:rPr spc="40" dirty="0"/>
              <a:t>project </a:t>
            </a:r>
            <a:r>
              <a:rPr spc="87" dirty="0"/>
              <a:t>look</a:t>
            </a:r>
            <a:r>
              <a:rPr spc="200" dirty="0"/>
              <a:t> </a:t>
            </a:r>
            <a:r>
              <a:rPr spc="47" dirty="0"/>
              <a:t>like?</a:t>
            </a:r>
          </a:p>
        </p:txBody>
      </p:sp>
      <p:sp>
        <p:nvSpPr>
          <p:cNvPr id="3" name="object 3"/>
          <p:cNvSpPr/>
          <p:nvPr/>
        </p:nvSpPr>
        <p:spPr>
          <a:xfrm>
            <a:off x="3799471" y="1837746"/>
            <a:ext cx="7830696" cy="21604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399"/>
          </a:p>
        </p:txBody>
      </p:sp>
      <p:sp>
        <p:nvSpPr>
          <p:cNvPr id="4" name="object 4"/>
          <p:cNvSpPr/>
          <p:nvPr/>
        </p:nvSpPr>
        <p:spPr>
          <a:xfrm>
            <a:off x="4395148" y="1883091"/>
            <a:ext cx="1799545" cy="1696278"/>
          </a:xfrm>
          <a:custGeom>
            <a:avLst/>
            <a:gdLst/>
            <a:ahLst/>
            <a:cxnLst/>
            <a:rect l="l" t="t" r="r" b="b"/>
            <a:pathLst>
              <a:path w="1350010" h="1272539">
                <a:moveTo>
                  <a:pt x="0" y="0"/>
                </a:moveTo>
                <a:lnTo>
                  <a:pt x="1349416" y="0"/>
                </a:lnTo>
                <a:lnTo>
                  <a:pt x="1349416" y="1272301"/>
                </a:lnTo>
                <a:lnTo>
                  <a:pt x="0" y="127230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2399"/>
          </a:p>
        </p:txBody>
      </p:sp>
      <p:sp>
        <p:nvSpPr>
          <p:cNvPr id="5" name="object 5"/>
          <p:cNvSpPr/>
          <p:nvPr/>
        </p:nvSpPr>
        <p:spPr>
          <a:xfrm>
            <a:off x="4395148" y="5094405"/>
            <a:ext cx="6121499" cy="15236"/>
          </a:xfrm>
          <a:custGeom>
            <a:avLst/>
            <a:gdLst/>
            <a:ahLst/>
            <a:cxnLst/>
            <a:rect l="l" t="t" r="r" b="b"/>
            <a:pathLst>
              <a:path w="4592320" h="11429">
                <a:moveTo>
                  <a:pt x="0" y="0"/>
                </a:moveTo>
                <a:lnTo>
                  <a:pt x="4591742" y="10996"/>
                </a:lnTo>
              </a:path>
            </a:pathLst>
          </a:custGeom>
          <a:ln w="48894">
            <a:solidFill>
              <a:srgbClr val="525252"/>
            </a:solidFill>
          </a:ln>
        </p:spPr>
        <p:txBody>
          <a:bodyPr wrap="square" lIns="0" tIns="0" rIns="0" bIns="0" rtlCol="0"/>
          <a:lstStyle/>
          <a:p>
            <a:endParaRPr sz="2399"/>
          </a:p>
        </p:txBody>
      </p:sp>
      <p:sp>
        <p:nvSpPr>
          <p:cNvPr id="6" name="object 6"/>
          <p:cNvSpPr/>
          <p:nvPr/>
        </p:nvSpPr>
        <p:spPr>
          <a:xfrm>
            <a:off x="10287739" y="4962218"/>
            <a:ext cx="292816" cy="2927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399"/>
          </a:p>
        </p:txBody>
      </p:sp>
      <p:sp>
        <p:nvSpPr>
          <p:cNvPr id="7" name="object 7"/>
          <p:cNvSpPr txBox="1"/>
          <p:nvPr/>
        </p:nvSpPr>
        <p:spPr>
          <a:xfrm>
            <a:off x="6194809" y="5138421"/>
            <a:ext cx="2593510" cy="386298"/>
          </a:xfrm>
          <a:prstGeom prst="rect">
            <a:avLst/>
          </a:prstGeom>
        </p:spPr>
        <p:txBody>
          <a:bodyPr vert="horz" wrap="square" lIns="0" tIns="16929" rIns="0" bIns="0" rtlCol="0">
            <a:spAutoFit/>
          </a:bodyPr>
          <a:lstStyle/>
          <a:p>
            <a:pPr marL="16929">
              <a:spcBef>
                <a:spcPts val="133"/>
              </a:spcBef>
            </a:pPr>
            <a:r>
              <a:rPr sz="2399" spc="67" dirty="0">
                <a:solidFill>
                  <a:srgbClr val="414141"/>
                </a:solidFill>
                <a:latin typeface="Calibri"/>
                <a:cs typeface="Calibri"/>
              </a:rPr>
              <a:t>Time </a:t>
            </a:r>
            <a:r>
              <a:rPr sz="2399" spc="113" dirty="0">
                <a:solidFill>
                  <a:srgbClr val="414141"/>
                </a:solidFill>
                <a:latin typeface="Calibri"/>
                <a:cs typeface="Calibri"/>
              </a:rPr>
              <a:t>going</a:t>
            </a:r>
            <a:r>
              <a:rPr sz="2399" spc="20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2399" spc="7" dirty="0">
                <a:solidFill>
                  <a:srgbClr val="414141"/>
                </a:solidFill>
                <a:latin typeface="Calibri"/>
                <a:cs typeface="Calibri"/>
              </a:rPr>
              <a:t>forward</a:t>
            </a:r>
            <a:endParaRPr sz="2399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96679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894"/>
            <a:ext cx="3608400" cy="6856214"/>
          </a:xfrm>
          <a:custGeom>
            <a:avLst/>
            <a:gdLst/>
            <a:ahLst/>
            <a:cxnLst/>
            <a:rect l="l" t="t" r="r" b="b"/>
            <a:pathLst>
              <a:path w="2707005" h="5143500">
                <a:moveTo>
                  <a:pt x="0" y="0"/>
                </a:moveTo>
                <a:lnTo>
                  <a:pt x="2706856" y="0"/>
                </a:lnTo>
                <a:lnTo>
                  <a:pt x="2706856" y="5143497"/>
                </a:lnTo>
                <a:lnTo>
                  <a:pt x="0" y="5143497"/>
                </a:lnTo>
                <a:lnTo>
                  <a:pt x="0" y="0"/>
                </a:lnTo>
                <a:close/>
              </a:path>
            </a:pathLst>
          </a:custGeom>
          <a:solidFill>
            <a:srgbClr val="F5F5F5"/>
          </a:solidFill>
        </p:spPr>
        <p:txBody>
          <a:bodyPr wrap="square" lIns="0" tIns="0" rIns="0" bIns="0" rtlCol="0"/>
          <a:lstStyle/>
          <a:p>
            <a:endParaRPr sz="2399"/>
          </a:p>
        </p:txBody>
      </p:sp>
      <p:sp>
        <p:nvSpPr>
          <p:cNvPr id="3" name="object 3"/>
          <p:cNvSpPr/>
          <p:nvPr/>
        </p:nvSpPr>
        <p:spPr>
          <a:xfrm>
            <a:off x="0" y="895"/>
            <a:ext cx="3608201" cy="685621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399"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210222" y="-47531"/>
            <a:ext cx="4338883" cy="1330018"/>
          </a:xfrm>
          <a:prstGeom prst="rect">
            <a:avLst/>
          </a:prstGeom>
        </p:spPr>
        <p:txBody>
          <a:bodyPr vert="horz" wrap="square" lIns="0" tIns="16929" rIns="0" bIns="0" rtlCol="0" anchor="b">
            <a:spAutoFit/>
          </a:bodyPr>
          <a:lstStyle/>
          <a:p>
            <a:pPr marL="16929">
              <a:lnSpc>
                <a:spcPct val="100000"/>
              </a:lnSpc>
              <a:spcBef>
                <a:spcPts val="133"/>
              </a:spcBef>
            </a:pPr>
            <a:r>
              <a:rPr sz="4266" spc="187" dirty="0"/>
              <a:t>So, </a:t>
            </a:r>
            <a:r>
              <a:rPr sz="4266" dirty="0"/>
              <a:t>what </a:t>
            </a:r>
            <a:r>
              <a:rPr sz="4266" spc="107" dirty="0"/>
              <a:t>is</a:t>
            </a:r>
            <a:r>
              <a:rPr sz="4266" spc="140" dirty="0"/>
              <a:t> </a:t>
            </a:r>
            <a:r>
              <a:rPr sz="4266" spc="253" dirty="0">
                <a:solidFill>
                  <a:srgbClr val="0000FF"/>
                </a:solidFill>
              </a:rPr>
              <a:t>HEAD</a:t>
            </a:r>
            <a:r>
              <a:rPr sz="4266" spc="253" dirty="0"/>
              <a:t>?</a:t>
            </a:r>
            <a:endParaRPr sz="4266"/>
          </a:p>
        </p:txBody>
      </p:sp>
      <p:sp>
        <p:nvSpPr>
          <p:cNvPr id="5" name="object 5"/>
          <p:cNvSpPr/>
          <p:nvPr/>
        </p:nvSpPr>
        <p:spPr>
          <a:xfrm>
            <a:off x="3799471" y="2941097"/>
            <a:ext cx="7830696" cy="216040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399"/>
          </a:p>
        </p:txBody>
      </p:sp>
      <p:sp>
        <p:nvSpPr>
          <p:cNvPr id="6" name="object 6"/>
          <p:cNvSpPr/>
          <p:nvPr/>
        </p:nvSpPr>
        <p:spPr>
          <a:xfrm>
            <a:off x="4395148" y="2986441"/>
            <a:ext cx="1799545" cy="1696278"/>
          </a:xfrm>
          <a:custGeom>
            <a:avLst/>
            <a:gdLst/>
            <a:ahLst/>
            <a:cxnLst/>
            <a:rect l="l" t="t" r="r" b="b"/>
            <a:pathLst>
              <a:path w="1350010" h="1272539">
                <a:moveTo>
                  <a:pt x="0" y="0"/>
                </a:moveTo>
                <a:lnTo>
                  <a:pt x="1349416" y="0"/>
                </a:lnTo>
                <a:lnTo>
                  <a:pt x="1349416" y="1272301"/>
                </a:lnTo>
                <a:lnTo>
                  <a:pt x="0" y="127230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2399"/>
          </a:p>
        </p:txBody>
      </p:sp>
      <p:sp>
        <p:nvSpPr>
          <p:cNvPr id="7" name="object 7"/>
          <p:cNvSpPr/>
          <p:nvPr/>
        </p:nvSpPr>
        <p:spPr>
          <a:xfrm>
            <a:off x="4395148" y="6197755"/>
            <a:ext cx="6121499" cy="15236"/>
          </a:xfrm>
          <a:custGeom>
            <a:avLst/>
            <a:gdLst/>
            <a:ahLst/>
            <a:cxnLst/>
            <a:rect l="l" t="t" r="r" b="b"/>
            <a:pathLst>
              <a:path w="4592320" h="11429">
                <a:moveTo>
                  <a:pt x="0" y="0"/>
                </a:moveTo>
                <a:lnTo>
                  <a:pt x="4591742" y="10996"/>
                </a:lnTo>
              </a:path>
            </a:pathLst>
          </a:custGeom>
          <a:ln w="48894">
            <a:solidFill>
              <a:srgbClr val="525252"/>
            </a:solidFill>
          </a:ln>
        </p:spPr>
        <p:txBody>
          <a:bodyPr wrap="square" lIns="0" tIns="0" rIns="0" bIns="0" rtlCol="0"/>
          <a:lstStyle/>
          <a:p>
            <a:endParaRPr sz="2399"/>
          </a:p>
        </p:txBody>
      </p:sp>
      <p:sp>
        <p:nvSpPr>
          <p:cNvPr id="8" name="object 8"/>
          <p:cNvSpPr/>
          <p:nvPr/>
        </p:nvSpPr>
        <p:spPr>
          <a:xfrm>
            <a:off x="10287739" y="6065569"/>
            <a:ext cx="292816" cy="29277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399"/>
          </a:p>
        </p:txBody>
      </p:sp>
      <p:sp>
        <p:nvSpPr>
          <p:cNvPr id="9" name="object 9"/>
          <p:cNvSpPr txBox="1"/>
          <p:nvPr/>
        </p:nvSpPr>
        <p:spPr>
          <a:xfrm>
            <a:off x="6194809" y="6241771"/>
            <a:ext cx="2593510" cy="386298"/>
          </a:xfrm>
          <a:prstGeom prst="rect">
            <a:avLst/>
          </a:prstGeom>
        </p:spPr>
        <p:txBody>
          <a:bodyPr vert="horz" wrap="square" lIns="0" tIns="16929" rIns="0" bIns="0" rtlCol="0">
            <a:spAutoFit/>
          </a:bodyPr>
          <a:lstStyle/>
          <a:p>
            <a:pPr marL="16929">
              <a:spcBef>
                <a:spcPts val="133"/>
              </a:spcBef>
            </a:pPr>
            <a:r>
              <a:rPr sz="2399" spc="67" dirty="0">
                <a:solidFill>
                  <a:srgbClr val="414141"/>
                </a:solidFill>
                <a:latin typeface="Calibri"/>
                <a:cs typeface="Calibri"/>
              </a:rPr>
              <a:t>Time </a:t>
            </a:r>
            <a:r>
              <a:rPr sz="2399" spc="113" dirty="0">
                <a:solidFill>
                  <a:srgbClr val="414141"/>
                </a:solidFill>
                <a:latin typeface="Calibri"/>
                <a:cs typeface="Calibri"/>
              </a:rPr>
              <a:t>going</a:t>
            </a:r>
            <a:r>
              <a:rPr sz="2399" spc="20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2399" spc="7" dirty="0">
                <a:solidFill>
                  <a:srgbClr val="414141"/>
                </a:solidFill>
                <a:latin typeface="Calibri"/>
                <a:cs typeface="Calibri"/>
              </a:rPr>
              <a:t>forward</a:t>
            </a:r>
            <a:endParaRPr sz="2399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18230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210222" y="-47531"/>
            <a:ext cx="4338883" cy="1330018"/>
          </a:xfrm>
          <a:prstGeom prst="rect">
            <a:avLst/>
          </a:prstGeom>
        </p:spPr>
        <p:txBody>
          <a:bodyPr vert="horz" wrap="square" lIns="0" tIns="16929" rIns="0" bIns="0" rtlCol="0" anchor="b">
            <a:spAutoFit/>
          </a:bodyPr>
          <a:lstStyle/>
          <a:p>
            <a:pPr marL="16929">
              <a:lnSpc>
                <a:spcPct val="100000"/>
              </a:lnSpc>
              <a:spcBef>
                <a:spcPts val="133"/>
              </a:spcBef>
            </a:pPr>
            <a:r>
              <a:rPr sz="4266" spc="187" dirty="0"/>
              <a:t>So, </a:t>
            </a:r>
            <a:r>
              <a:rPr sz="4266" dirty="0"/>
              <a:t>what </a:t>
            </a:r>
            <a:r>
              <a:rPr sz="4266" spc="107" dirty="0"/>
              <a:t>is</a:t>
            </a:r>
            <a:r>
              <a:rPr sz="4266" spc="140" dirty="0"/>
              <a:t> </a:t>
            </a:r>
            <a:r>
              <a:rPr sz="4266" spc="253" dirty="0">
                <a:solidFill>
                  <a:srgbClr val="0000FF"/>
                </a:solidFill>
              </a:rPr>
              <a:t>HEAD</a:t>
            </a:r>
            <a:r>
              <a:rPr sz="4266" spc="253" dirty="0"/>
              <a:t>?</a:t>
            </a:r>
            <a:endParaRPr sz="4266"/>
          </a:p>
        </p:txBody>
      </p:sp>
      <p:sp>
        <p:nvSpPr>
          <p:cNvPr id="3" name="object 3"/>
          <p:cNvSpPr/>
          <p:nvPr/>
        </p:nvSpPr>
        <p:spPr>
          <a:xfrm>
            <a:off x="3799471" y="2941097"/>
            <a:ext cx="7830696" cy="216040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399"/>
          </a:p>
        </p:txBody>
      </p:sp>
      <p:sp>
        <p:nvSpPr>
          <p:cNvPr id="4" name="object 4"/>
          <p:cNvSpPr/>
          <p:nvPr/>
        </p:nvSpPr>
        <p:spPr>
          <a:xfrm>
            <a:off x="4395148" y="2986441"/>
            <a:ext cx="1799545" cy="1696278"/>
          </a:xfrm>
          <a:custGeom>
            <a:avLst/>
            <a:gdLst/>
            <a:ahLst/>
            <a:cxnLst/>
            <a:rect l="l" t="t" r="r" b="b"/>
            <a:pathLst>
              <a:path w="1350010" h="1272539">
                <a:moveTo>
                  <a:pt x="0" y="0"/>
                </a:moveTo>
                <a:lnTo>
                  <a:pt x="1349416" y="0"/>
                </a:lnTo>
                <a:lnTo>
                  <a:pt x="1349416" y="1272301"/>
                </a:lnTo>
                <a:lnTo>
                  <a:pt x="0" y="127230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2399"/>
          </a:p>
        </p:txBody>
      </p:sp>
      <p:sp>
        <p:nvSpPr>
          <p:cNvPr id="5" name="object 5"/>
          <p:cNvSpPr/>
          <p:nvPr/>
        </p:nvSpPr>
        <p:spPr>
          <a:xfrm>
            <a:off x="4395148" y="6197755"/>
            <a:ext cx="6121499" cy="15236"/>
          </a:xfrm>
          <a:custGeom>
            <a:avLst/>
            <a:gdLst/>
            <a:ahLst/>
            <a:cxnLst/>
            <a:rect l="l" t="t" r="r" b="b"/>
            <a:pathLst>
              <a:path w="4592320" h="11429">
                <a:moveTo>
                  <a:pt x="0" y="0"/>
                </a:moveTo>
                <a:lnTo>
                  <a:pt x="4591742" y="10996"/>
                </a:lnTo>
              </a:path>
            </a:pathLst>
          </a:custGeom>
          <a:ln w="48894">
            <a:solidFill>
              <a:srgbClr val="525252"/>
            </a:solidFill>
          </a:ln>
        </p:spPr>
        <p:txBody>
          <a:bodyPr wrap="square" lIns="0" tIns="0" rIns="0" bIns="0" rtlCol="0"/>
          <a:lstStyle/>
          <a:p>
            <a:endParaRPr sz="2399"/>
          </a:p>
        </p:txBody>
      </p:sp>
      <p:sp>
        <p:nvSpPr>
          <p:cNvPr id="6" name="object 6"/>
          <p:cNvSpPr/>
          <p:nvPr/>
        </p:nvSpPr>
        <p:spPr>
          <a:xfrm>
            <a:off x="10287739" y="6065569"/>
            <a:ext cx="292816" cy="29277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399"/>
          </a:p>
        </p:txBody>
      </p:sp>
      <p:sp>
        <p:nvSpPr>
          <p:cNvPr id="7" name="object 7"/>
          <p:cNvSpPr txBox="1"/>
          <p:nvPr/>
        </p:nvSpPr>
        <p:spPr>
          <a:xfrm>
            <a:off x="4210221" y="1763195"/>
            <a:ext cx="6988260" cy="1172959"/>
          </a:xfrm>
          <a:prstGeom prst="rect">
            <a:avLst/>
          </a:prstGeom>
        </p:spPr>
        <p:txBody>
          <a:bodyPr vert="horz" wrap="square" lIns="0" tIns="44015" rIns="0" bIns="0" rtlCol="0">
            <a:spAutoFit/>
          </a:bodyPr>
          <a:lstStyle/>
          <a:p>
            <a:pPr marL="694093" marR="6772" indent="-677164">
              <a:lnSpc>
                <a:spcPts val="4399"/>
              </a:lnSpc>
              <a:spcBef>
                <a:spcPts val="347"/>
              </a:spcBef>
              <a:buClr>
                <a:srgbClr val="E5425D"/>
              </a:buClr>
              <a:buFont typeface="Arial"/>
              <a:buChar char="•"/>
              <a:tabLst>
                <a:tab pos="701711" algn="l"/>
                <a:tab pos="702558" algn="l"/>
              </a:tabLst>
            </a:pPr>
            <a:r>
              <a:rPr sz="3732" spc="253" dirty="0">
                <a:solidFill>
                  <a:srgbClr val="414141"/>
                </a:solidFill>
                <a:latin typeface="Calibri"/>
                <a:cs typeface="Calibri"/>
              </a:rPr>
              <a:t>A </a:t>
            </a:r>
            <a:r>
              <a:rPr sz="3732" spc="107" dirty="0">
                <a:solidFill>
                  <a:srgbClr val="414141"/>
                </a:solidFill>
                <a:latin typeface="Calibri"/>
                <a:cs typeface="Calibri"/>
              </a:rPr>
              <a:t>reference </a:t>
            </a:r>
            <a:r>
              <a:rPr sz="3732" spc="-33" dirty="0">
                <a:solidFill>
                  <a:srgbClr val="414141"/>
                </a:solidFill>
                <a:latin typeface="Calibri"/>
                <a:cs typeface="Calibri"/>
              </a:rPr>
              <a:t>to </a:t>
            </a:r>
            <a:r>
              <a:rPr sz="3732" spc="27" dirty="0">
                <a:solidFill>
                  <a:srgbClr val="414141"/>
                </a:solidFill>
                <a:latin typeface="Calibri"/>
                <a:cs typeface="Calibri"/>
              </a:rPr>
              <a:t>the </a:t>
            </a:r>
            <a:r>
              <a:rPr sz="3732" spc="33" dirty="0">
                <a:solidFill>
                  <a:srgbClr val="414141"/>
                </a:solidFill>
                <a:latin typeface="Calibri"/>
                <a:cs typeface="Calibri"/>
              </a:rPr>
              <a:t>most </a:t>
            </a:r>
            <a:r>
              <a:rPr sz="3732" spc="80" dirty="0">
                <a:solidFill>
                  <a:srgbClr val="414141"/>
                </a:solidFill>
                <a:latin typeface="Calibri"/>
                <a:cs typeface="Calibri"/>
              </a:rPr>
              <a:t>recent  </a:t>
            </a:r>
            <a:r>
              <a:rPr sz="3732" spc="7" dirty="0">
                <a:solidFill>
                  <a:srgbClr val="414141"/>
                </a:solidFill>
                <a:latin typeface="Calibri"/>
                <a:cs typeface="Calibri"/>
              </a:rPr>
              <a:t>commit</a:t>
            </a:r>
            <a:endParaRPr sz="3732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194809" y="6241771"/>
            <a:ext cx="2593510" cy="386298"/>
          </a:xfrm>
          <a:prstGeom prst="rect">
            <a:avLst/>
          </a:prstGeom>
        </p:spPr>
        <p:txBody>
          <a:bodyPr vert="horz" wrap="square" lIns="0" tIns="16929" rIns="0" bIns="0" rtlCol="0">
            <a:spAutoFit/>
          </a:bodyPr>
          <a:lstStyle/>
          <a:p>
            <a:pPr marL="16929">
              <a:spcBef>
                <a:spcPts val="133"/>
              </a:spcBef>
            </a:pPr>
            <a:r>
              <a:rPr sz="2399" spc="67" dirty="0">
                <a:solidFill>
                  <a:srgbClr val="414141"/>
                </a:solidFill>
                <a:latin typeface="Calibri"/>
                <a:cs typeface="Calibri"/>
              </a:rPr>
              <a:t>Time </a:t>
            </a:r>
            <a:r>
              <a:rPr sz="2399" spc="113" dirty="0">
                <a:solidFill>
                  <a:srgbClr val="414141"/>
                </a:solidFill>
                <a:latin typeface="Calibri"/>
                <a:cs typeface="Calibri"/>
              </a:rPr>
              <a:t>going</a:t>
            </a:r>
            <a:r>
              <a:rPr sz="2399" spc="20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2399" spc="7" dirty="0">
                <a:solidFill>
                  <a:srgbClr val="414141"/>
                </a:solidFill>
                <a:latin typeface="Calibri"/>
                <a:cs typeface="Calibri"/>
              </a:rPr>
              <a:t>forward</a:t>
            </a:r>
            <a:endParaRPr sz="2399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99016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210222" y="-47531"/>
            <a:ext cx="4338883" cy="1330018"/>
          </a:xfrm>
          <a:prstGeom prst="rect">
            <a:avLst/>
          </a:prstGeom>
        </p:spPr>
        <p:txBody>
          <a:bodyPr vert="horz" wrap="square" lIns="0" tIns="16929" rIns="0" bIns="0" rtlCol="0" anchor="b">
            <a:spAutoFit/>
          </a:bodyPr>
          <a:lstStyle/>
          <a:p>
            <a:pPr marL="16929">
              <a:lnSpc>
                <a:spcPct val="100000"/>
              </a:lnSpc>
              <a:spcBef>
                <a:spcPts val="133"/>
              </a:spcBef>
            </a:pPr>
            <a:r>
              <a:rPr sz="4266" spc="187" dirty="0"/>
              <a:t>So, </a:t>
            </a:r>
            <a:r>
              <a:rPr sz="4266" dirty="0"/>
              <a:t>what </a:t>
            </a:r>
            <a:r>
              <a:rPr sz="4266" spc="107" dirty="0"/>
              <a:t>is</a:t>
            </a:r>
            <a:r>
              <a:rPr sz="4266" spc="140" dirty="0"/>
              <a:t> </a:t>
            </a:r>
            <a:r>
              <a:rPr sz="4266" spc="253" dirty="0">
                <a:solidFill>
                  <a:srgbClr val="0000FF"/>
                </a:solidFill>
              </a:rPr>
              <a:t>HEAD</a:t>
            </a:r>
            <a:r>
              <a:rPr sz="4266" spc="253" dirty="0"/>
              <a:t>?</a:t>
            </a:r>
            <a:endParaRPr sz="4266"/>
          </a:p>
        </p:txBody>
      </p:sp>
      <p:sp>
        <p:nvSpPr>
          <p:cNvPr id="8" name="object 8"/>
          <p:cNvSpPr txBox="1">
            <a:spLocks noGrp="1"/>
          </p:cNvSpPr>
          <p:nvPr>
            <p:ph idx="1"/>
          </p:nvPr>
        </p:nvSpPr>
        <p:spPr>
          <a:xfrm>
            <a:off x="1724636" y="2438659"/>
            <a:ext cx="12798266" cy="967775"/>
          </a:xfrm>
          <a:prstGeom prst="rect">
            <a:avLst/>
          </a:prstGeom>
        </p:spPr>
        <p:txBody>
          <a:bodyPr vert="horz" wrap="square" lIns="0" tIns="44015" rIns="0" bIns="0" rtlCol="0">
            <a:spAutoFit/>
          </a:bodyPr>
          <a:lstStyle/>
          <a:p>
            <a:pPr marL="3913161" marR="6772" indent="-677164">
              <a:lnSpc>
                <a:spcPts val="4399"/>
              </a:lnSpc>
              <a:spcBef>
                <a:spcPts val="347"/>
              </a:spcBef>
              <a:buClr>
                <a:srgbClr val="E5425D"/>
              </a:buClr>
              <a:buFont typeface="Arial"/>
              <a:buChar char="•"/>
              <a:tabLst>
                <a:tab pos="3921626" algn="l"/>
                <a:tab pos="3922472" algn="l"/>
              </a:tabLst>
            </a:pPr>
            <a:r>
              <a:rPr spc="253" dirty="0"/>
              <a:t>A </a:t>
            </a:r>
            <a:r>
              <a:rPr spc="107" dirty="0"/>
              <a:t>reference </a:t>
            </a:r>
            <a:r>
              <a:rPr spc="-33" dirty="0"/>
              <a:t>to </a:t>
            </a:r>
            <a:r>
              <a:rPr spc="27" dirty="0"/>
              <a:t>the </a:t>
            </a:r>
            <a:r>
              <a:rPr spc="33" dirty="0"/>
              <a:t>most </a:t>
            </a:r>
            <a:r>
              <a:rPr spc="80" dirty="0"/>
              <a:t>recent  </a:t>
            </a:r>
            <a:r>
              <a:rPr spc="7" dirty="0"/>
              <a:t>commit</a:t>
            </a:r>
          </a:p>
          <a:p>
            <a:pPr marL="4226350" lvl="1" indent="-380905">
              <a:lnSpc>
                <a:spcPct val="100000"/>
              </a:lnSpc>
              <a:spcBef>
                <a:spcPts val="400"/>
              </a:spcBef>
              <a:buClr>
                <a:srgbClr val="E5425D"/>
              </a:buClr>
              <a:buFont typeface="Arial"/>
              <a:buChar char="•"/>
              <a:tabLst>
                <a:tab pos="4226350" algn="l"/>
                <a:tab pos="4227196" algn="l"/>
              </a:tabLst>
            </a:pPr>
            <a:r>
              <a:rPr spc="-53" dirty="0">
                <a:solidFill>
                  <a:srgbClr val="202020"/>
                </a:solidFill>
                <a:latin typeface="Calibri"/>
                <a:cs typeface="Calibri"/>
              </a:rPr>
              <a:t>(in </a:t>
            </a:r>
            <a:r>
              <a:rPr spc="20" dirty="0">
                <a:solidFill>
                  <a:srgbClr val="202020"/>
                </a:solidFill>
                <a:latin typeface="Calibri"/>
                <a:cs typeface="Calibri"/>
              </a:rPr>
              <a:t>most </a:t>
            </a:r>
            <a:r>
              <a:rPr spc="127" dirty="0">
                <a:solidFill>
                  <a:srgbClr val="202020"/>
                </a:solidFill>
                <a:latin typeface="Calibri"/>
                <a:cs typeface="Calibri"/>
              </a:rPr>
              <a:t>cases </a:t>
            </a:r>
            <a:r>
              <a:rPr spc="187" dirty="0">
                <a:solidFill>
                  <a:srgbClr val="202020"/>
                </a:solidFill>
                <a:latin typeface="Calibri"/>
                <a:cs typeface="Calibri"/>
              </a:rPr>
              <a:t>– </a:t>
            </a:r>
            <a:r>
              <a:rPr spc="-7" dirty="0">
                <a:solidFill>
                  <a:srgbClr val="202020"/>
                </a:solidFill>
                <a:latin typeface="Calibri"/>
                <a:cs typeface="Calibri"/>
              </a:rPr>
              <a:t>not </a:t>
            </a:r>
            <a:r>
              <a:rPr spc="53" dirty="0">
                <a:solidFill>
                  <a:srgbClr val="202020"/>
                </a:solidFill>
                <a:latin typeface="Calibri"/>
                <a:cs typeface="Calibri"/>
              </a:rPr>
              <a:t>always</a:t>
            </a:r>
            <a:r>
              <a:rPr spc="73" dirty="0">
                <a:solidFill>
                  <a:srgbClr val="202020"/>
                </a:solidFill>
                <a:latin typeface="Calibri"/>
                <a:cs typeface="Calibri"/>
              </a:rPr>
              <a:t> </a:t>
            </a:r>
            <a:r>
              <a:rPr spc="-67" dirty="0">
                <a:solidFill>
                  <a:srgbClr val="202020"/>
                </a:solidFill>
                <a:latin typeface="Calibri"/>
                <a:cs typeface="Calibri"/>
              </a:rPr>
              <a:t>true!)</a:t>
            </a:r>
            <a:endParaRPr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799471" y="2941097"/>
            <a:ext cx="7830696" cy="216040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399"/>
          </a:p>
        </p:txBody>
      </p:sp>
      <p:sp>
        <p:nvSpPr>
          <p:cNvPr id="4" name="object 4"/>
          <p:cNvSpPr/>
          <p:nvPr/>
        </p:nvSpPr>
        <p:spPr>
          <a:xfrm>
            <a:off x="4395148" y="2986441"/>
            <a:ext cx="1799545" cy="1696278"/>
          </a:xfrm>
          <a:custGeom>
            <a:avLst/>
            <a:gdLst/>
            <a:ahLst/>
            <a:cxnLst/>
            <a:rect l="l" t="t" r="r" b="b"/>
            <a:pathLst>
              <a:path w="1350010" h="1272539">
                <a:moveTo>
                  <a:pt x="0" y="0"/>
                </a:moveTo>
                <a:lnTo>
                  <a:pt x="1349416" y="0"/>
                </a:lnTo>
                <a:lnTo>
                  <a:pt x="1349416" y="1272301"/>
                </a:lnTo>
                <a:lnTo>
                  <a:pt x="0" y="127230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2399"/>
          </a:p>
        </p:txBody>
      </p:sp>
      <p:sp>
        <p:nvSpPr>
          <p:cNvPr id="5" name="object 5"/>
          <p:cNvSpPr/>
          <p:nvPr/>
        </p:nvSpPr>
        <p:spPr>
          <a:xfrm>
            <a:off x="4395148" y="6197755"/>
            <a:ext cx="6121499" cy="15236"/>
          </a:xfrm>
          <a:custGeom>
            <a:avLst/>
            <a:gdLst/>
            <a:ahLst/>
            <a:cxnLst/>
            <a:rect l="l" t="t" r="r" b="b"/>
            <a:pathLst>
              <a:path w="4592320" h="11429">
                <a:moveTo>
                  <a:pt x="0" y="0"/>
                </a:moveTo>
                <a:lnTo>
                  <a:pt x="4591742" y="10996"/>
                </a:lnTo>
              </a:path>
            </a:pathLst>
          </a:custGeom>
          <a:ln w="48894">
            <a:solidFill>
              <a:srgbClr val="525252"/>
            </a:solidFill>
          </a:ln>
        </p:spPr>
        <p:txBody>
          <a:bodyPr wrap="square" lIns="0" tIns="0" rIns="0" bIns="0" rtlCol="0"/>
          <a:lstStyle/>
          <a:p>
            <a:endParaRPr sz="2399"/>
          </a:p>
        </p:txBody>
      </p:sp>
      <p:sp>
        <p:nvSpPr>
          <p:cNvPr id="6" name="object 6"/>
          <p:cNvSpPr/>
          <p:nvPr/>
        </p:nvSpPr>
        <p:spPr>
          <a:xfrm>
            <a:off x="10287739" y="6065569"/>
            <a:ext cx="292816" cy="29277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399"/>
          </a:p>
        </p:txBody>
      </p:sp>
      <p:sp>
        <p:nvSpPr>
          <p:cNvPr id="7" name="object 7"/>
          <p:cNvSpPr txBox="1"/>
          <p:nvPr/>
        </p:nvSpPr>
        <p:spPr>
          <a:xfrm>
            <a:off x="6194809" y="6241771"/>
            <a:ext cx="2593510" cy="386298"/>
          </a:xfrm>
          <a:prstGeom prst="rect">
            <a:avLst/>
          </a:prstGeom>
        </p:spPr>
        <p:txBody>
          <a:bodyPr vert="horz" wrap="square" lIns="0" tIns="16929" rIns="0" bIns="0" rtlCol="0">
            <a:spAutoFit/>
          </a:bodyPr>
          <a:lstStyle/>
          <a:p>
            <a:pPr marL="16929">
              <a:spcBef>
                <a:spcPts val="133"/>
              </a:spcBef>
            </a:pPr>
            <a:r>
              <a:rPr sz="2399" spc="67" dirty="0">
                <a:solidFill>
                  <a:srgbClr val="414141"/>
                </a:solidFill>
                <a:latin typeface="Calibri"/>
                <a:cs typeface="Calibri"/>
              </a:rPr>
              <a:t>Time </a:t>
            </a:r>
            <a:r>
              <a:rPr sz="2399" spc="113" dirty="0">
                <a:solidFill>
                  <a:srgbClr val="414141"/>
                </a:solidFill>
                <a:latin typeface="Calibri"/>
                <a:cs typeface="Calibri"/>
              </a:rPr>
              <a:t>going</a:t>
            </a:r>
            <a:r>
              <a:rPr sz="2399" spc="20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2399" spc="7" dirty="0">
                <a:solidFill>
                  <a:srgbClr val="414141"/>
                </a:solidFill>
                <a:latin typeface="Calibri"/>
                <a:cs typeface="Calibri"/>
              </a:rPr>
              <a:t>forward</a:t>
            </a:r>
            <a:endParaRPr sz="2399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88287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210221" y="-47531"/>
            <a:ext cx="4953403" cy="1330018"/>
          </a:xfrm>
          <a:prstGeom prst="rect">
            <a:avLst/>
          </a:prstGeom>
        </p:spPr>
        <p:txBody>
          <a:bodyPr vert="horz" wrap="square" lIns="0" tIns="16929" rIns="0" bIns="0" rtlCol="0" anchor="b">
            <a:spAutoFit/>
          </a:bodyPr>
          <a:lstStyle/>
          <a:p>
            <a:pPr marL="16929">
              <a:lnSpc>
                <a:spcPct val="100000"/>
              </a:lnSpc>
              <a:spcBef>
                <a:spcPts val="133"/>
              </a:spcBef>
            </a:pPr>
            <a:r>
              <a:rPr sz="4266" spc="187" dirty="0"/>
              <a:t>So, </a:t>
            </a:r>
            <a:r>
              <a:rPr sz="4266" dirty="0"/>
              <a:t>what </a:t>
            </a:r>
            <a:r>
              <a:rPr sz="4266" spc="107" dirty="0"/>
              <a:t>is</a:t>
            </a:r>
            <a:r>
              <a:rPr sz="4266" spc="173" dirty="0"/>
              <a:t> </a:t>
            </a:r>
            <a:r>
              <a:rPr sz="4266" spc="193" dirty="0">
                <a:solidFill>
                  <a:srgbClr val="0000FF"/>
                </a:solidFill>
              </a:rPr>
              <a:t>MASTER</a:t>
            </a:r>
            <a:r>
              <a:rPr sz="4266" spc="193" dirty="0"/>
              <a:t>?</a:t>
            </a:r>
            <a:endParaRPr sz="4266"/>
          </a:p>
        </p:txBody>
      </p:sp>
      <p:sp>
        <p:nvSpPr>
          <p:cNvPr id="3" name="object 3"/>
          <p:cNvSpPr/>
          <p:nvPr/>
        </p:nvSpPr>
        <p:spPr>
          <a:xfrm>
            <a:off x="3799471" y="2941097"/>
            <a:ext cx="7830696" cy="216040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399"/>
          </a:p>
        </p:txBody>
      </p:sp>
      <p:sp>
        <p:nvSpPr>
          <p:cNvPr id="4" name="object 4"/>
          <p:cNvSpPr/>
          <p:nvPr/>
        </p:nvSpPr>
        <p:spPr>
          <a:xfrm>
            <a:off x="4395148" y="2986441"/>
            <a:ext cx="1799545" cy="1696278"/>
          </a:xfrm>
          <a:custGeom>
            <a:avLst/>
            <a:gdLst/>
            <a:ahLst/>
            <a:cxnLst/>
            <a:rect l="l" t="t" r="r" b="b"/>
            <a:pathLst>
              <a:path w="1350010" h="1272539">
                <a:moveTo>
                  <a:pt x="0" y="0"/>
                </a:moveTo>
                <a:lnTo>
                  <a:pt x="1349416" y="0"/>
                </a:lnTo>
                <a:lnTo>
                  <a:pt x="1349416" y="1272301"/>
                </a:lnTo>
                <a:lnTo>
                  <a:pt x="0" y="127230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2399"/>
          </a:p>
        </p:txBody>
      </p:sp>
      <p:sp>
        <p:nvSpPr>
          <p:cNvPr id="5" name="object 5"/>
          <p:cNvSpPr/>
          <p:nvPr/>
        </p:nvSpPr>
        <p:spPr>
          <a:xfrm>
            <a:off x="4395148" y="6197755"/>
            <a:ext cx="6121499" cy="15236"/>
          </a:xfrm>
          <a:custGeom>
            <a:avLst/>
            <a:gdLst/>
            <a:ahLst/>
            <a:cxnLst/>
            <a:rect l="l" t="t" r="r" b="b"/>
            <a:pathLst>
              <a:path w="4592320" h="11429">
                <a:moveTo>
                  <a:pt x="0" y="0"/>
                </a:moveTo>
                <a:lnTo>
                  <a:pt x="4591742" y="10996"/>
                </a:lnTo>
              </a:path>
            </a:pathLst>
          </a:custGeom>
          <a:ln w="48894">
            <a:solidFill>
              <a:srgbClr val="525252"/>
            </a:solidFill>
          </a:ln>
        </p:spPr>
        <p:txBody>
          <a:bodyPr wrap="square" lIns="0" tIns="0" rIns="0" bIns="0" rtlCol="0"/>
          <a:lstStyle/>
          <a:p>
            <a:endParaRPr sz="2399"/>
          </a:p>
        </p:txBody>
      </p:sp>
      <p:sp>
        <p:nvSpPr>
          <p:cNvPr id="6" name="object 6"/>
          <p:cNvSpPr/>
          <p:nvPr/>
        </p:nvSpPr>
        <p:spPr>
          <a:xfrm>
            <a:off x="10287739" y="6065569"/>
            <a:ext cx="292816" cy="29277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399"/>
          </a:p>
        </p:txBody>
      </p:sp>
      <p:sp>
        <p:nvSpPr>
          <p:cNvPr id="7" name="object 7"/>
          <p:cNvSpPr txBox="1"/>
          <p:nvPr/>
        </p:nvSpPr>
        <p:spPr>
          <a:xfrm>
            <a:off x="6194809" y="6241771"/>
            <a:ext cx="2593510" cy="386298"/>
          </a:xfrm>
          <a:prstGeom prst="rect">
            <a:avLst/>
          </a:prstGeom>
        </p:spPr>
        <p:txBody>
          <a:bodyPr vert="horz" wrap="square" lIns="0" tIns="16929" rIns="0" bIns="0" rtlCol="0">
            <a:spAutoFit/>
          </a:bodyPr>
          <a:lstStyle/>
          <a:p>
            <a:pPr marL="16929">
              <a:spcBef>
                <a:spcPts val="133"/>
              </a:spcBef>
            </a:pPr>
            <a:r>
              <a:rPr sz="2399" spc="67" dirty="0">
                <a:solidFill>
                  <a:srgbClr val="414141"/>
                </a:solidFill>
                <a:latin typeface="Calibri"/>
                <a:cs typeface="Calibri"/>
              </a:rPr>
              <a:t>Time </a:t>
            </a:r>
            <a:r>
              <a:rPr sz="2399" spc="113" dirty="0">
                <a:solidFill>
                  <a:srgbClr val="414141"/>
                </a:solidFill>
                <a:latin typeface="Calibri"/>
                <a:cs typeface="Calibri"/>
              </a:rPr>
              <a:t>going</a:t>
            </a:r>
            <a:r>
              <a:rPr sz="2399" spc="20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2399" spc="7" dirty="0">
                <a:solidFill>
                  <a:srgbClr val="414141"/>
                </a:solidFill>
                <a:latin typeface="Calibri"/>
                <a:cs typeface="Calibri"/>
              </a:rPr>
              <a:t>forward</a:t>
            </a:r>
            <a:endParaRPr sz="2399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210222" y="1680777"/>
            <a:ext cx="7210875" cy="1569249"/>
          </a:xfrm>
          <a:prstGeom prst="rect">
            <a:avLst/>
          </a:prstGeom>
        </p:spPr>
        <p:txBody>
          <a:bodyPr vert="horz" wrap="square" lIns="0" tIns="99034" rIns="0" bIns="0" rtlCol="0">
            <a:spAutoFit/>
          </a:bodyPr>
          <a:lstStyle/>
          <a:p>
            <a:pPr marL="694093" indent="-677164">
              <a:spcBef>
                <a:spcPts val="780"/>
              </a:spcBef>
              <a:buClr>
                <a:srgbClr val="E5425D"/>
              </a:buClr>
              <a:buFont typeface="Arial"/>
              <a:buChar char="•"/>
              <a:tabLst>
                <a:tab pos="701711" algn="l"/>
                <a:tab pos="702558" algn="l"/>
              </a:tabLst>
            </a:pPr>
            <a:r>
              <a:rPr sz="3732" spc="200" dirty="0">
                <a:solidFill>
                  <a:srgbClr val="414141"/>
                </a:solidFill>
                <a:latin typeface="Calibri"/>
                <a:cs typeface="Calibri"/>
              </a:rPr>
              <a:t>The </a:t>
            </a:r>
            <a:r>
              <a:rPr sz="3732" spc="27" dirty="0">
                <a:solidFill>
                  <a:srgbClr val="414141"/>
                </a:solidFill>
                <a:latin typeface="Calibri"/>
                <a:cs typeface="Calibri"/>
              </a:rPr>
              <a:t>main </a:t>
            </a:r>
            <a:r>
              <a:rPr sz="3732" spc="93" dirty="0">
                <a:solidFill>
                  <a:srgbClr val="414141"/>
                </a:solidFill>
                <a:latin typeface="Calibri"/>
                <a:cs typeface="Calibri"/>
              </a:rPr>
              <a:t>branch </a:t>
            </a:r>
            <a:r>
              <a:rPr sz="3732" spc="-7" dirty="0">
                <a:solidFill>
                  <a:srgbClr val="414141"/>
                </a:solidFill>
                <a:latin typeface="Calibri"/>
                <a:cs typeface="Calibri"/>
              </a:rPr>
              <a:t>in </a:t>
            </a:r>
            <a:r>
              <a:rPr sz="3732" spc="47" dirty="0">
                <a:solidFill>
                  <a:srgbClr val="414141"/>
                </a:solidFill>
                <a:latin typeface="Calibri"/>
                <a:cs typeface="Calibri"/>
              </a:rPr>
              <a:t>your</a:t>
            </a:r>
            <a:r>
              <a:rPr sz="3732" spc="247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3732" spc="53" dirty="0">
                <a:solidFill>
                  <a:srgbClr val="414141"/>
                </a:solidFill>
                <a:latin typeface="Calibri"/>
                <a:cs typeface="Calibri"/>
              </a:rPr>
              <a:t>project</a:t>
            </a:r>
            <a:endParaRPr sz="3732">
              <a:latin typeface="Calibri"/>
              <a:cs typeface="Calibri"/>
            </a:endParaRPr>
          </a:p>
          <a:p>
            <a:pPr marL="694093" marR="6772" indent="-677164">
              <a:lnSpc>
                <a:spcPct val="100400"/>
              </a:lnSpc>
              <a:spcBef>
                <a:spcPts val="480"/>
              </a:spcBef>
              <a:buClr>
                <a:srgbClr val="E5425D"/>
              </a:buClr>
              <a:buFont typeface="Arial"/>
              <a:buChar char="•"/>
              <a:tabLst>
                <a:tab pos="701711" algn="l"/>
                <a:tab pos="702558" algn="l"/>
              </a:tabLst>
            </a:pPr>
            <a:r>
              <a:rPr sz="2666" spc="67" dirty="0">
                <a:solidFill>
                  <a:srgbClr val="202020"/>
                </a:solidFill>
                <a:latin typeface="Calibri"/>
                <a:cs typeface="Calibri"/>
              </a:rPr>
              <a:t>Doesn’t </a:t>
            </a:r>
            <a:r>
              <a:rPr sz="2733" i="1" spc="53" dirty="0">
                <a:solidFill>
                  <a:srgbClr val="2B2B2B"/>
                </a:solidFill>
                <a:latin typeface="Cambria"/>
                <a:cs typeface="Cambria"/>
              </a:rPr>
              <a:t>have </a:t>
            </a:r>
            <a:r>
              <a:rPr sz="2666" spc="-27" dirty="0">
                <a:solidFill>
                  <a:srgbClr val="202020"/>
                </a:solidFill>
                <a:latin typeface="Calibri"/>
                <a:cs typeface="Calibri"/>
              </a:rPr>
              <a:t>to </a:t>
            </a:r>
            <a:r>
              <a:rPr sz="2666" spc="152" dirty="0">
                <a:solidFill>
                  <a:srgbClr val="202020"/>
                </a:solidFill>
                <a:latin typeface="Calibri"/>
                <a:cs typeface="Calibri"/>
              </a:rPr>
              <a:t>be </a:t>
            </a:r>
            <a:r>
              <a:rPr sz="2666" spc="87" dirty="0">
                <a:solidFill>
                  <a:srgbClr val="202020"/>
                </a:solidFill>
                <a:latin typeface="Calibri"/>
                <a:cs typeface="Calibri"/>
              </a:rPr>
              <a:t>called </a:t>
            </a:r>
            <a:r>
              <a:rPr sz="2666" spc="13" dirty="0">
                <a:solidFill>
                  <a:srgbClr val="202020"/>
                </a:solidFill>
                <a:latin typeface="Calibri"/>
                <a:cs typeface="Calibri"/>
              </a:rPr>
              <a:t>master, </a:t>
            </a:r>
            <a:r>
              <a:rPr sz="2666" dirty="0">
                <a:solidFill>
                  <a:srgbClr val="202020"/>
                </a:solidFill>
                <a:latin typeface="Calibri"/>
                <a:cs typeface="Calibri"/>
              </a:rPr>
              <a:t>but </a:t>
            </a:r>
            <a:r>
              <a:rPr sz="2666" spc="27" dirty="0">
                <a:solidFill>
                  <a:srgbClr val="202020"/>
                </a:solidFill>
                <a:latin typeface="Calibri"/>
                <a:cs typeface="Calibri"/>
              </a:rPr>
              <a:t>almost  </a:t>
            </a:r>
            <a:r>
              <a:rPr sz="2666" spc="73" dirty="0">
                <a:solidFill>
                  <a:srgbClr val="202020"/>
                </a:solidFill>
                <a:latin typeface="Calibri"/>
                <a:cs typeface="Calibri"/>
              </a:rPr>
              <a:t>always</a:t>
            </a:r>
            <a:r>
              <a:rPr sz="2666" spc="80" dirty="0">
                <a:solidFill>
                  <a:srgbClr val="202020"/>
                </a:solidFill>
                <a:latin typeface="Calibri"/>
                <a:cs typeface="Calibri"/>
              </a:rPr>
              <a:t> </a:t>
            </a:r>
            <a:r>
              <a:rPr sz="2666" spc="-53" dirty="0">
                <a:solidFill>
                  <a:srgbClr val="202020"/>
                </a:solidFill>
                <a:latin typeface="Calibri"/>
                <a:cs typeface="Calibri"/>
              </a:rPr>
              <a:t>is!</a:t>
            </a:r>
            <a:endParaRPr sz="2666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75717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5361AF-0400-4A65-A8DD-B231ABE14F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Lambda Operations/Functions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8A49BCF-CC6B-4A84-BB44-0FE14A66B30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 lambda function is a small anonymous function.</a:t>
                </a:r>
              </a:p>
              <a:p>
                <a:r>
                  <a:rPr lang="en-US" dirty="0"/>
                  <a:t>A lambda function can take any number of arguments, but can only have one expression.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/>
                        <m:t>lambda</m:t>
                      </m:r>
                      <m:r>
                        <m:rPr>
                          <m:nor/>
                        </m:rPr>
                        <a:rPr lang="en-US"/>
                        <m:t> </m:t>
                      </m:r>
                      <m:r>
                        <m:rPr>
                          <m:nor/>
                        </m:rPr>
                        <a:rPr lang="en-US" i="1"/>
                        <m:t>arguments</m:t>
                      </m:r>
                      <m:r>
                        <m:rPr>
                          <m:nor/>
                        </m:rPr>
                        <a:rPr lang="en-US" i="1"/>
                        <m:t> </m:t>
                      </m:r>
                      <m:r>
                        <m:rPr>
                          <m:nor/>
                        </m:rPr>
                        <a:rPr lang="en-US"/>
                        <m:t>: </m:t>
                      </m:r>
                      <m:r>
                        <m:rPr>
                          <m:nor/>
                        </m:rPr>
                        <a:rPr lang="en-US" i="1"/>
                        <m:t>expression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8A49BCF-CC6B-4A84-BB44-0FE14A66B30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67" t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71397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24633" y="938077"/>
            <a:ext cx="12798266" cy="1094288"/>
          </a:xfrm>
          <a:prstGeom prst="rect">
            <a:avLst/>
          </a:prstGeom>
        </p:spPr>
        <p:txBody>
          <a:bodyPr vert="horz" wrap="square" lIns="0" tIns="108345" rIns="0" bIns="0" rtlCol="0" anchor="b">
            <a:spAutoFit/>
          </a:bodyPr>
          <a:lstStyle/>
          <a:p>
            <a:pPr marL="3199600" marR="6772">
              <a:lnSpc>
                <a:spcPct val="79500"/>
              </a:lnSpc>
              <a:spcBef>
                <a:spcPts val="853"/>
              </a:spcBef>
            </a:pPr>
            <a:r>
              <a:rPr spc="160" dirty="0"/>
              <a:t>Key </a:t>
            </a:r>
            <a:r>
              <a:rPr spc="107" dirty="0"/>
              <a:t>Concepts: </a:t>
            </a:r>
            <a:r>
              <a:rPr spc="87" dirty="0">
                <a:solidFill>
                  <a:srgbClr val="202020"/>
                </a:solidFill>
              </a:rPr>
              <a:t>Branching </a:t>
            </a:r>
            <a:r>
              <a:rPr spc="-20" dirty="0">
                <a:solidFill>
                  <a:srgbClr val="202020"/>
                </a:solidFill>
              </a:rPr>
              <a:t>oﬀ </a:t>
            </a:r>
            <a:r>
              <a:rPr dirty="0">
                <a:solidFill>
                  <a:srgbClr val="202020"/>
                </a:solidFill>
              </a:rPr>
              <a:t>of </a:t>
            </a:r>
            <a:r>
              <a:rPr spc="20" dirty="0">
                <a:solidFill>
                  <a:srgbClr val="202020"/>
                </a:solidFill>
              </a:rPr>
              <a:t>the </a:t>
            </a:r>
            <a:r>
              <a:rPr spc="33" dirty="0">
                <a:solidFill>
                  <a:srgbClr val="0000FF"/>
                </a:solidFill>
              </a:rPr>
              <a:t>master  </a:t>
            </a:r>
            <a:r>
              <a:rPr spc="73" dirty="0">
                <a:solidFill>
                  <a:srgbClr val="202020"/>
                </a:solidFill>
              </a:rPr>
              <a:t>branch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210222" y="1763194"/>
            <a:ext cx="7196485" cy="3572847"/>
          </a:xfrm>
          <a:prstGeom prst="rect">
            <a:avLst/>
          </a:prstGeom>
        </p:spPr>
        <p:txBody>
          <a:bodyPr vert="horz" wrap="square" lIns="0" tIns="44015" rIns="0" bIns="0" rtlCol="0">
            <a:spAutoFit/>
          </a:bodyPr>
          <a:lstStyle/>
          <a:p>
            <a:pPr marL="694093" marR="6772" indent="-677164">
              <a:lnSpc>
                <a:spcPts val="4399"/>
              </a:lnSpc>
              <a:spcBef>
                <a:spcPts val="347"/>
              </a:spcBef>
              <a:buClr>
                <a:srgbClr val="E5425D"/>
              </a:buClr>
              <a:buFont typeface="Arial"/>
              <a:buChar char="•"/>
              <a:tabLst>
                <a:tab pos="701711" algn="l"/>
                <a:tab pos="702558" algn="l"/>
              </a:tabLst>
            </a:pPr>
            <a:r>
              <a:rPr sz="3732" spc="200" dirty="0">
                <a:solidFill>
                  <a:srgbClr val="414141"/>
                </a:solidFill>
                <a:latin typeface="Calibri"/>
                <a:cs typeface="Calibri"/>
              </a:rPr>
              <a:t>The </a:t>
            </a:r>
            <a:r>
              <a:rPr sz="3732" spc="-33" dirty="0">
                <a:solidFill>
                  <a:srgbClr val="414141"/>
                </a:solidFill>
                <a:latin typeface="Calibri"/>
                <a:cs typeface="Calibri"/>
              </a:rPr>
              <a:t>start </a:t>
            </a:r>
            <a:r>
              <a:rPr sz="3732" dirty="0">
                <a:solidFill>
                  <a:srgbClr val="414141"/>
                </a:solidFill>
                <a:latin typeface="Calibri"/>
                <a:cs typeface="Calibri"/>
              </a:rPr>
              <a:t>of </a:t>
            </a:r>
            <a:r>
              <a:rPr sz="3732" spc="152" dirty="0">
                <a:solidFill>
                  <a:srgbClr val="414141"/>
                </a:solidFill>
                <a:latin typeface="Calibri"/>
                <a:cs typeface="Calibri"/>
              </a:rPr>
              <a:t>a </a:t>
            </a:r>
            <a:r>
              <a:rPr sz="3732" spc="93" dirty="0">
                <a:solidFill>
                  <a:srgbClr val="414141"/>
                </a:solidFill>
                <a:latin typeface="Calibri"/>
                <a:cs typeface="Calibri"/>
              </a:rPr>
              <a:t>branch </a:t>
            </a:r>
            <a:r>
              <a:rPr sz="3732" spc="53" dirty="0">
                <a:solidFill>
                  <a:srgbClr val="414141"/>
                </a:solidFill>
                <a:latin typeface="Calibri"/>
                <a:cs typeface="Calibri"/>
              </a:rPr>
              <a:t>points </a:t>
            </a:r>
            <a:r>
              <a:rPr sz="3732" spc="-33" dirty="0">
                <a:solidFill>
                  <a:srgbClr val="414141"/>
                </a:solidFill>
                <a:latin typeface="Calibri"/>
                <a:cs typeface="Calibri"/>
              </a:rPr>
              <a:t>to </a:t>
            </a:r>
            <a:r>
              <a:rPr sz="3732" spc="152" dirty="0">
                <a:solidFill>
                  <a:srgbClr val="414141"/>
                </a:solidFill>
                <a:latin typeface="Calibri"/>
                <a:cs typeface="Calibri"/>
              </a:rPr>
              <a:t>a  </a:t>
            </a:r>
            <a:r>
              <a:rPr sz="3732" spc="113" dirty="0">
                <a:solidFill>
                  <a:srgbClr val="414141"/>
                </a:solidFill>
                <a:latin typeface="Calibri"/>
                <a:cs typeface="Calibri"/>
              </a:rPr>
              <a:t>specific </a:t>
            </a:r>
            <a:r>
              <a:rPr sz="3732" spc="7" dirty="0">
                <a:solidFill>
                  <a:srgbClr val="414141"/>
                </a:solidFill>
                <a:latin typeface="Calibri"/>
                <a:cs typeface="Calibri"/>
              </a:rPr>
              <a:t>commit</a:t>
            </a:r>
            <a:endParaRPr sz="3732">
              <a:latin typeface="Calibri"/>
              <a:cs typeface="Calibri"/>
            </a:endParaRPr>
          </a:p>
          <a:p>
            <a:pPr marL="694093" marR="51634" indent="-677164">
              <a:lnSpc>
                <a:spcPct val="99500"/>
              </a:lnSpc>
              <a:spcBef>
                <a:spcPts val="833"/>
              </a:spcBef>
              <a:buClr>
                <a:srgbClr val="E5425D"/>
              </a:buClr>
              <a:buFont typeface="Arial"/>
              <a:buChar char="•"/>
              <a:tabLst>
                <a:tab pos="701711" algn="l"/>
                <a:tab pos="702558" algn="l"/>
              </a:tabLst>
            </a:pPr>
            <a:r>
              <a:rPr sz="3732" spc="67" dirty="0">
                <a:solidFill>
                  <a:srgbClr val="414141"/>
                </a:solidFill>
                <a:latin typeface="Calibri"/>
                <a:cs typeface="Calibri"/>
              </a:rPr>
              <a:t>When </a:t>
            </a:r>
            <a:r>
              <a:rPr sz="3732" spc="107" dirty="0">
                <a:solidFill>
                  <a:srgbClr val="414141"/>
                </a:solidFill>
                <a:latin typeface="Calibri"/>
                <a:cs typeface="Calibri"/>
              </a:rPr>
              <a:t>you </a:t>
            </a:r>
            <a:r>
              <a:rPr sz="3732" dirty="0">
                <a:solidFill>
                  <a:srgbClr val="414141"/>
                </a:solidFill>
                <a:latin typeface="Calibri"/>
                <a:cs typeface="Calibri"/>
              </a:rPr>
              <a:t>want </a:t>
            </a:r>
            <a:r>
              <a:rPr sz="3732" spc="-33" dirty="0">
                <a:solidFill>
                  <a:srgbClr val="414141"/>
                </a:solidFill>
                <a:latin typeface="Calibri"/>
                <a:cs typeface="Calibri"/>
              </a:rPr>
              <a:t>to </a:t>
            </a:r>
            <a:r>
              <a:rPr sz="3732" spc="140" dirty="0">
                <a:solidFill>
                  <a:srgbClr val="414141"/>
                </a:solidFill>
                <a:latin typeface="Calibri"/>
                <a:cs typeface="Calibri"/>
              </a:rPr>
              <a:t>make </a:t>
            </a:r>
            <a:r>
              <a:rPr sz="3732" spc="100" dirty="0">
                <a:solidFill>
                  <a:srgbClr val="414141"/>
                </a:solidFill>
                <a:latin typeface="Calibri"/>
                <a:cs typeface="Calibri"/>
              </a:rPr>
              <a:t>any  </a:t>
            </a:r>
            <a:r>
              <a:rPr sz="3732" spc="200" dirty="0">
                <a:solidFill>
                  <a:srgbClr val="414141"/>
                </a:solidFill>
                <a:latin typeface="Calibri"/>
                <a:cs typeface="Calibri"/>
              </a:rPr>
              <a:t>changes </a:t>
            </a:r>
            <a:r>
              <a:rPr sz="3732" spc="-33" dirty="0">
                <a:solidFill>
                  <a:srgbClr val="414141"/>
                </a:solidFill>
                <a:latin typeface="Calibri"/>
                <a:cs typeface="Calibri"/>
              </a:rPr>
              <a:t>to </a:t>
            </a:r>
            <a:r>
              <a:rPr sz="3732" spc="47" dirty="0">
                <a:solidFill>
                  <a:srgbClr val="414141"/>
                </a:solidFill>
                <a:latin typeface="Calibri"/>
                <a:cs typeface="Calibri"/>
              </a:rPr>
              <a:t>your </a:t>
            </a:r>
            <a:r>
              <a:rPr sz="3732" spc="53" dirty="0">
                <a:solidFill>
                  <a:srgbClr val="414141"/>
                </a:solidFill>
                <a:latin typeface="Calibri"/>
                <a:cs typeface="Calibri"/>
              </a:rPr>
              <a:t>project </a:t>
            </a:r>
            <a:r>
              <a:rPr sz="3732" spc="107" dirty="0">
                <a:solidFill>
                  <a:srgbClr val="414141"/>
                </a:solidFill>
                <a:latin typeface="Calibri"/>
                <a:cs typeface="Calibri"/>
              </a:rPr>
              <a:t>you  </a:t>
            </a:r>
            <a:r>
              <a:rPr sz="3732" spc="140" dirty="0">
                <a:solidFill>
                  <a:srgbClr val="414141"/>
                </a:solidFill>
                <a:latin typeface="Calibri"/>
                <a:cs typeface="Calibri"/>
              </a:rPr>
              <a:t>make </a:t>
            </a:r>
            <a:r>
              <a:rPr sz="3732" spc="152" dirty="0">
                <a:solidFill>
                  <a:srgbClr val="414141"/>
                </a:solidFill>
                <a:latin typeface="Calibri"/>
                <a:cs typeface="Calibri"/>
              </a:rPr>
              <a:t>a </a:t>
            </a:r>
            <a:r>
              <a:rPr sz="3732" spc="107" dirty="0">
                <a:solidFill>
                  <a:srgbClr val="414141"/>
                </a:solidFill>
                <a:latin typeface="Calibri"/>
                <a:cs typeface="Calibri"/>
              </a:rPr>
              <a:t>new </a:t>
            </a:r>
            <a:r>
              <a:rPr sz="3732" spc="93" dirty="0">
                <a:solidFill>
                  <a:srgbClr val="414141"/>
                </a:solidFill>
                <a:latin typeface="Calibri"/>
                <a:cs typeface="Calibri"/>
              </a:rPr>
              <a:t>branch </a:t>
            </a:r>
            <a:r>
              <a:rPr sz="3732" spc="200" dirty="0">
                <a:solidFill>
                  <a:srgbClr val="414141"/>
                </a:solidFill>
                <a:latin typeface="Calibri"/>
                <a:cs typeface="Calibri"/>
              </a:rPr>
              <a:t>based </a:t>
            </a:r>
            <a:r>
              <a:rPr sz="3732" spc="107" dirty="0">
                <a:solidFill>
                  <a:srgbClr val="414141"/>
                </a:solidFill>
                <a:latin typeface="Calibri"/>
                <a:cs typeface="Calibri"/>
              </a:rPr>
              <a:t>on</a:t>
            </a:r>
            <a:r>
              <a:rPr sz="3732" spc="-47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3732" spc="152" dirty="0">
                <a:solidFill>
                  <a:srgbClr val="414141"/>
                </a:solidFill>
                <a:latin typeface="Calibri"/>
                <a:cs typeface="Calibri"/>
              </a:rPr>
              <a:t>a  </a:t>
            </a:r>
            <a:r>
              <a:rPr sz="3732" spc="7" dirty="0">
                <a:solidFill>
                  <a:srgbClr val="414141"/>
                </a:solidFill>
                <a:latin typeface="Calibri"/>
                <a:cs typeface="Calibri"/>
              </a:rPr>
              <a:t>commit</a:t>
            </a:r>
            <a:endParaRPr sz="3732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90305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xfrm>
            <a:off x="1579623" y="1343051"/>
            <a:ext cx="13088289" cy="470464"/>
          </a:xfrm>
          <a:prstGeom prst="rect">
            <a:avLst/>
          </a:prstGeom>
        </p:spPr>
        <p:txBody>
          <a:bodyPr vert="horz" wrap="square" lIns="0" tIns="108345" rIns="0" bIns="0" rtlCol="0" anchor="b">
            <a:spAutoFit/>
          </a:bodyPr>
          <a:lstStyle/>
          <a:p>
            <a:pPr marL="3041313" marR="6772">
              <a:lnSpc>
                <a:spcPct val="79500"/>
              </a:lnSpc>
              <a:spcBef>
                <a:spcPts val="853"/>
              </a:spcBef>
            </a:pPr>
            <a:r>
              <a:rPr spc="160" dirty="0"/>
              <a:t>Key </a:t>
            </a:r>
            <a:r>
              <a:rPr spc="107" dirty="0"/>
              <a:t>Concepts: </a:t>
            </a:r>
            <a:r>
              <a:rPr spc="87" dirty="0"/>
              <a:t>Branching </a:t>
            </a:r>
            <a:r>
              <a:rPr spc="-20" dirty="0"/>
              <a:t>oﬀ </a:t>
            </a:r>
            <a:r>
              <a:rPr dirty="0"/>
              <a:t>of </a:t>
            </a:r>
            <a:r>
              <a:rPr spc="20" dirty="0"/>
              <a:t>the </a:t>
            </a:r>
            <a:r>
              <a:rPr spc="33" dirty="0">
                <a:solidFill>
                  <a:srgbClr val="0000FF"/>
                </a:solidFill>
              </a:rPr>
              <a:t>master  </a:t>
            </a:r>
            <a:r>
              <a:rPr spc="73" dirty="0"/>
              <a:t>branch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194809" y="6241771"/>
            <a:ext cx="2593510" cy="386298"/>
          </a:xfrm>
          <a:prstGeom prst="rect">
            <a:avLst/>
          </a:prstGeom>
        </p:spPr>
        <p:txBody>
          <a:bodyPr vert="horz" wrap="square" lIns="0" tIns="16929" rIns="0" bIns="0" rtlCol="0">
            <a:spAutoFit/>
          </a:bodyPr>
          <a:lstStyle/>
          <a:p>
            <a:pPr marL="16929">
              <a:spcBef>
                <a:spcPts val="133"/>
              </a:spcBef>
            </a:pPr>
            <a:r>
              <a:rPr sz="2399" spc="67" dirty="0">
                <a:solidFill>
                  <a:srgbClr val="414141"/>
                </a:solidFill>
                <a:latin typeface="Calibri"/>
                <a:cs typeface="Calibri"/>
              </a:rPr>
              <a:t>Time </a:t>
            </a:r>
            <a:r>
              <a:rPr sz="2399" spc="113" dirty="0">
                <a:solidFill>
                  <a:srgbClr val="414141"/>
                </a:solidFill>
                <a:latin typeface="Calibri"/>
                <a:cs typeface="Calibri"/>
              </a:rPr>
              <a:t>going</a:t>
            </a:r>
            <a:r>
              <a:rPr sz="2399" spc="20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2399" spc="7" dirty="0">
                <a:solidFill>
                  <a:srgbClr val="414141"/>
                </a:solidFill>
                <a:latin typeface="Calibri"/>
                <a:cs typeface="Calibri"/>
              </a:rPr>
              <a:t>forward</a:t>
            </a:r>
            <a:endParaRPr sz="2399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395148" y="6197755"/>
            <a:ext cx="6121499" cy="15236"/>
          </a:xfrm>
          <a:custGeom>
            <a:avLst/>
            <a:gdLst/>
            <a:ahLst/>
            <a:cxnLst/>
            <a:rect l="l" t="t" r="r" b="b"/>
            <a:pathLst>
              <a:path w="4592320" h="11429">
                <a:moveTo>
                  <a:pt x="0" y="0"/>
                </a:moveTo>
                <a:lnTo>
                  <a:pt x="4591742" y="10996"/>
                </a:lnTo>
              </a:path>
            </a:pathLst>
          </a:custGeom>
          <a:ln w="48894">
            <a:solidFill>
              <a:srgbClr val="525252"/>
            </a:solidFill>
          </a:ln>
        </p:spPr>
        <p:txBody>
          <a:bodyPr wrap="square" lIns="0" tIns="0" rIns="0" bIns="0" rtlCol="0"/>
          <a:lstStyle/>
          <a:p>
            <a:endParaRPr sz="2399"/>
          </a:p>
        </p:txBody>
      </p:sp>
      <p:sp>
        <p:nvSpPr>
          <p:cNvPr id="5" name="object 5"/>
          <p:cNvSpPr/>
          <p:nvPr/>
        </p:nvSpPr>
        <p:spPr>
          <a:xfrm>
            <a:off x="10287739" y="6065569"/>
            <a:ext cx="292816" cy="29277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399"/>
          </a:p>
        </p:txBody>
      </p:sp>
      <p:sp>
        <p:nvSpPr>
          <p:cNvPr id="6" name="object 6"/>
          <p:cNvSpPr/>
          <p:nvPr/>
        </p:nvSpPr>
        <p:spPr>
          <a:xfrm>
            <a:off x="4105263" y="1625450"/>
            <a:ext cx="6568420" cy="416451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399"/>
          </a:p>
        </p:txBody>
      </p:sp>
      <p:sp>
        <p:nvSpPr>
          <p:cNvPr id="7" name="object 7"/>
          <p:cNvSpPr txBox="1"/>
          <p:nvPr/>
        </p:nvSpPr>
        <p:spPr>
          <a:xfrm>
            <a:off x="101987" y="4836134"/>
            <a:ext cx="3373934" cy="1126415"/>
          </a:xfrm>
          <a:prstGeom prst="rect">
            <a:avLst/>
          </a:prstGeom>
        </p:spPr>
        <p:txBody>
          <a:bodyPr vert="horz" wrap="square" lIns="0" tIns="18622" rIns="0" bIns="0" rtlCol="0">
            <a:spAutoFit/>
          </a:bodyPr>
          <a:lstStyle/>
          <a:p>
            <a:pPr marL="16929" marR="6772" algn="ctr">
              <a:lnSpc>
                <a:spcPct val="99500"/>
              </a:lnSpc>
              <a:spcBef>
                <a:spcPts val="147"/>
              </a:spcBef>
            </a:pPr>
            <a:r>
              <a:rPr sz="2399" spc="93" dirty="0">
                <a:solidFill>
                  <a:srgbClr val="414141"/>
                </a:solidFill>
                <a:latin typeface="Calibri"/>
                <a:cs typeface="Calibri"/>
              </a:rPr>
              <a:t>Images </a:t>
            </a:r>
            <a:r>
              <a:rPr sz="2399" spc="-47" dirty="0">
                <a:solidFill>
                  <a:srgbClr val="414141"/>
                </a:solidFill>
                <a:latin typeface="Calibri"/>
                <a:cs typeface="Calibri"/>
              </a:rPr>
              <a:t>from:  </a:t>
            </a:r>
            <a:r>
              <a:rPr sz="2399" spc="-113" dirty="0">
                <a:solidFill>
                  <a:srgbClr val="414141"/>
                </a:solidFill>
                <a:latin typeface="Calibri"/>
                <a:cs typeface="Calibri"/>
                <a:hlinkClick r:id="rId4"/>
              </a:rPr>
              <a:t>http:/</a:t>
            </a:r>
            <a:r>
              <a:rPr sz="2399" spc="-120" dirty="0">
                <a:solidFill>
                  <a:srgbClr val="414141"/>
                </a:solidFill>
                <a:latin typeface="Calibri"/>
                <a:cs typeface="Calibri"/>
                <a:hlinkClick r:id="rId4"/>
              </a:rPr>
              <a:t>/</a:t>
            </a:r>
            <a:r>
              <a:rPr sz="2399" spc="60" dirty="0">
                <a:solidFill>
                  <a:srgbClr val="414141"/>
                </a:solidFill>
                <a:latin typeface="Calibri"/>
                <a:cs typeface="Calibri"/>
                <a:hlinkClick r:id="rId4"/>
              </a:rPr>
              <a:t>codingdomain.co</a:t>
            </a:r>
            <a:r>
              <a:rPr sz="2399" spc="100" dirty="0">
                <a:solidFill>
                  <a:srgbClr val="414141"/>
                </a:solidFill>
                <a:latin typeface="Calibri"/>
                <a:cs typeface="Calibri"/>
                <a:hlinkClick r:id="rId4"/>
              </a:rPr>
              <a:t>m</a:t>
            </a:r>
            <a:r>
              <a:rPr sz="2399" spc="-200" dirty="0">
                <a:solidFill>
                  <a:srgbClr val="414141"/>
                </a:solidFill>
                <a:latin typeface="Calibri"/>
                <a:cs typeface="Calibri"/>
                <a:hlinkClick r:id="rId4"/>
              </a:rPr>
              <a:t>/ </a:t>
            </a:r>
            <a:r>
              <a:rPr sz="2399" spc="-147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2399" spc="7" dirty="0">
                <a:solidFill>
                  <a:srgbClr val="414141"/>
                </a:solidFill>
                <a:latin typeface="Calibri"/>
                <a:cs typeface="Calibri"/>
              </a:rPr>
              <a:t>git/merging/</a:t>
            </a:r>
            <a:endParaRPr sz="2399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405886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210222" y="-47531"/>
            <a:ext cx="5496821" cy="1330018"/>
          </a:xfrm>
          <a:prstGeom prst="rect">
            <a:avLst/>
          </a:prstGeom>
        </p:spPr>
        <p:txBody>
          <a:bodyPr vert="horz" wrap="square" lIns="0" tIns="16929" rIns="0" bIns="0" rtlCol="0" anchor="b">
            <a:spAutoFit/>
          </a:bodyPr>
          <a:lstStyle/>
          <a:p>
            <a:pPr marL="16929">
              <a:lnSpc>
                <a:spcPct val="100000"/>
              </a:lnSpc>
              <a:spcBef>
                <a:spcPts val="133"/>
              </a:spcBef>
            </a:pPr>
            <a:r>
              <a:rPr sz="4266" spc="233" dirty="0"/>
              <a:t>Key </a:t>
            </a:r>
            <a:r>
              <a:rPr sz="4266" spc="160" dirty="0"/>
              <a:t>Concepts:</a:t>
            </a:r>
            <a:r>
              <a:rPr sz="4266" spc="-53" dirty="0"/>
              <a:t> </a:t>
            </a:r>
            <a:r>
              <a:rPr sz="4266" spc="100" dirty="0">
                <a:solidFill>
                  <a:srgbClr val="0000FF"/>
                </a:solidFill>
              </a:rPr>
              <a:t>Merging</a:t>
            </a:r>
            <a:endParaRPr sz="4266"/>
          </a:p>
        </p:txBody>
      </p:sp>
      <p:sp>
        <p:nvSpPr>
          <p:cNvPr id="3" name="object 3"/>
          <p:cNvSpPr txBox="1"/>
          <p:nvPr/>
        </p:nvSpPr>
        <p:spPr>
          <a:xfrm>
            <a:off x="4210222" y="1763194"/>
            <a:ext cx="6943398" cy="1741776"/>
          </a:xfrm>
          <a:prstGeom prst="rect">
            <a:avLst/>
          </a:prstGeom>
        </p:spPr>
        <p:txBody>
          <a:bodyPr vert="horz" wrap="square" lIns="0" tIns="18622" rIns="0" bIns="0" rtlCol="0">
            <a:spAutoFit/>
          </a:bodyPr>
          <a:lstStyle/>
          <a:p>
            <a:pPr marL="694093" marR="6772" indent="-677164">
              <a:lnSpc>
                <a:spcPct val="99700"/>
              </a:lnSpc>
              <a:spcBef>
                <a:spcPts val="147"/>
              </a:spcBef>
              <a:buClr>
                <a:srgbClr val="E5425D"/>
              </a:buClr>
              <a:buFont typeface="Arial"/>
              <a:buChar char="•"/>
              <a:tabLst>
                <a:tab pos="701711" algn="l"/>
                <a:tab pos="702558" algn="l"/>
              </a:tabLst>
            </a:pPr>
            <a:r>
              <a:rPr sz="3732" spc="240" dirty="0">
                <a:solidFill>
                  <a:srgbClr val="414141"/>
                </a:solidFill>
                <a:latin typeface="Calibri"/>
                <a:cs typeface="Calibri"/>
              </a:rPr>
              <a:t>Once </a:t>
            </a:r>
            <a:r>
              <a:rPr sz="3732" spc="53" dirty="0">
                <a:solidFill>
                  <a:srgbClr val="414141"/>
                </a:solidFill>
                <a:latin typeface="Calibri"/>
                <a:cs typeface="Calibri"/>
              </a:rPr>
              <a:t>you’re </a:t>
            </a:r>
            <a:r>
              <a:rPr sz="3732" spc="160" dirty="0">
                <a:solidFill>
                  <a:srgbClr val="414141"/>
                </a:solidFill>
                <a:latin typeface="Calibri"/>
                <a:cs typeface="Calibri"/>
              </a:rPr>
              <a:t>done </a:t>
            </a:r>
            <a:r>
              <a:rPr sz="3732" spc="-53" dirty="0">
                <a:solidFill>
                  <a:srgbClr val="414141"/>
                </a:solidFill>
                <a:latin typeface="Calibri"/>
                <a:cs typeface="Calibri"/>
              </a:rPr>
              <a:t>with </a:t>
            </a:r>
            <a:r>
              <a:rPr sz="3732" spc="47" dirty="0">
                <a:solidFill>
                  <a:srgbClr val="414141"/>
                </a:solidFill>
                <a:latin typeface="Calibri"/>
                <a:cs typeface="Calibri"/>
              </a:rPr>
              <a:t>your  </a:t>
            </a:r>
            <a:r>
              <a:rPr sz="3732" spc="13" dirty="0">
                <a:solidFill>
                  <a:srgbClr val="414141"/>
                </a:solidFill>
                <a:latin typeface="Calibri"/>
                <a:cs typeface="Calibri"/>
              </a:rPr>
              <a:t>feature, </a:t>
            </a:r>
            <a:r>
              <a:rPr sz="3732" spc="107" dirty="0">
                <a:solidFill>
                  <a:srgbClr val="414141"/>
                </a:solidFill>
                <a:latin typeface="Calibri"/>
                <a:cs typeface="Calibri"/>
              </a:rPr>
              <a:t>you </a:t>
            </a:r>
            <a:r>
              <a:rPr sz="3732" spc="147" dirty="0">
                <a:solidFill>
                  <a:srgbClr val="0000FF"/>
                </a:solidFill>
                <a:latin typeface="Calibri"/>
                <a:cs typeface="Calibri"/>
              </a:rPr>
              <a:t>merge </a:t>
            </a:r>
            <a:r>
              <a:rPr sz="3732" spc="-147" dirty="0">
                <a:solidFill>
                  <a:srgbClr val="202020"/>
                </a:solidFill>
                <a:latin typeface="Calibri"/>
                <a:cs typeface="Calibri"/>
              </a:rPr>
              <a:t>it </a:t>
            </a:r>
            <a:r>
              <a:rPr sz="3732" spc="193" dirty="0">
                <a:solidFill>
                  <a:srgbClr val="202020"/>
                </a:solidFill>
                <a:latin typeface="Calibri"/>
                <a:cs typeface="Calibri"/>
              </a:rPr>
              <a:t>back </a:t>
            </a:r>
            <a:r>
              <a:rPr sz="3732" spc="-20" dirty="0">
                <a:solidFill>
                  <a:srgbClr val="202020"/>
                </a:solidFill>
                <a:latin typeface="Calibri"/>
                <a:cs typeface="Calibri"/>
              </a:rPr>
              <a:t>into  </a:t>
            </a:r>
            <a:r>
              <a:rPr sz="3732" spc="47" dirty="0">
                <a:solidFill>
                  <a:srgbClr val="202020"/>
                </a:solidFill>
                <a:latin typeface="Calibri"/>
                <a:cs typeface="Calibri"/>
              </a:rPr>
              <a:t>master</a:t>
            </a:r>
            <a:endParaRPr sz="3732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109067" y="3105908"/>
            <a:ext cx="5420147" cy="28759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399"/>
          </a:p>
        </p:txBody>
      </p:sp>
      <p:sp>
        <p:nvSpPr>
          <p:cNvPr id="5" name="object 5"/>
          <p:cNvSpPr txBox="1"/>
          <p:nvPr/>
        </p:nvSpPr>
        <p:spPr>
          <a:xfrm>
            <a:off x="6272400" y="6283541"/>
            <a:ext cx="2593510" cy="386298"/>
          </a:xfrm>
          <a:prstGeom prst="rect">
            <a:avLst/>
          </a:prstGeom>
        </p:spPr>
        <p:txBody>
          <a:bodyPr vert="horz" wrap="square" lIns="0" tIns="16929" rIns="0" bIns="0" rtlCol="0">
            <a:spAutoFit/>
          </a:bodyPr>
          <a:lstStyle/>
          <a:p>
            <a:pPr marL="16929">
              <a:spcBef>
                <a:spcPts val="133"/>
              </a:spcBef>
            </a:pPr>
            <a:r>
              <a:rPr sz="2399" spc="67" dirty="0">
                <a:solidFill>
                  <a:srgbClr val="414141"/>
                </a:solidFill>
                <a:latin typeface="Calibri"/>
                <a:cs typeface="Calibri"/>
              </a:rPr>
              <a:t>Time </a:t>
            </a:r>
            <a:r>
              <a:rPr sz="2399" spc="113" dirty="0">
                <a:solidFill>
                  <a:srgbClr val="414141"/>
                </a:solidFill>
                <a:latin typeface="Calibri"/>
                <a:cs typeface="Calibri"/>
              </a:rPr>
              <a:t>going</a:t>
            </a:r>
            <a:r>
              <a:rPr sz="2399" spc="20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2399" spc="7" dirty="0">
                <a:solidFill>
                  <a:srgbClr val="414141"/>
                </a:solidFill>
                <a:latin typeface="Calibri"/>
                <a:cs typeface="Calibri"/>
              </a:rPr>
              <a:t>forward</a:t>
            </a:r>
            <a:endParaRPr sz="2399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440863" y="6158796"/>
            <a:ext cx="4183983" cy="8464"/>
          </a:xfrm>
          <a:custGeom>
            <a:avLst/>
            <a:gdLst/>
            <a:ahLst/>
            <a:cxnLst/>
            <a:rect l="l" t="t" r="r" b="b"/>
            <a:pathLst>
              <a:path w="3138804" h="6350">
                <a:moveTo>
                  <a:pt x="0" y="0"/>
                </a:moveTo>
                <a:lnTo>
                  <a:pt x="3138386" y="6253"/>
                </a:lnTo>
              </a:path>
            </a:pathLst>
          </a:custGeom>
          <a:ln w="48894">
            <a:solidFill>
              <a:srgbClr val="525252"/>
            </a:solidFill>
          </a:ln>
        </p:spPr>
        <p:txBody>
          <a:bodyPr wrap="square" lIns="0" tIns="0" rIns="0" bIns="0" rtlCol="0"/>
          <a:lstStyle/>
          <a:p>
            <a:endParaRPr sz="2399"/>
          </a:p>
        </p:txBody>
      </p:sp>
      <p:sp>
        <p:nvSpPr>
          <p:cNvPr id="7" name="object 7"/>
          <p:cNvSpPr/>
          <p:nvPr/>
        </p:nvSpPr>
        <p:spPr>
          <a:xfrm>
            <a:off x="9396195" y="6020364"/>
            <a:ext cx="292768" cy="29277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399"/>
          </a:p>
        </p:txBody>
      </p:sp>
    </p:spTree>
    <p:extLst>
      <p:ext uri="{BB962C8B-B14F-4D97-AF65-F5344CB8AC3E}">
        <p14:creationId xmlns:p14="http://schemas.microsoft.com/office/powerpoint/2010/main" val="761896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24633" y="938077"/>
            <a:ext cx="12798266" cy="1094288"/>
          </a:xfrm>
          <a:prstGeom prst="rect">
            <a:avLst/>
          </a:prstGeom>
        </p:spPr>
        <p:txBody>
          <a:bodyPr vert="horz" wrap="square" lIns="0" tIns="108345" rIns="0" bIns="0" rtlCol="0" anchor="b">
            <a:spAutoFit/>
          </a:bodyPr>
          <a:lstStyle/>
          <a:p>
            <a:pPr marL="3199600" marR="6772">
              <a:lnSpc>
                <a:spcPct val="79500"/>
              </a:lnSpc>
              <a:spcBef>
                <a:spcPts val="853"/>
              </a:spcBef>
            </a:pPr>
            <a:r>
              <a:rPr spc="160" dirty="0"/>
              <a:t>Key </a:t>
            </a:r>
            <a:r>
              <a:rPr spc="107" dirty="0"/>
              <a:t>Concepts: </a:t>
            </a:r>
            <a:r>
              <a:rPr spc="120" dirty="0"/>
              <a:t>How </a:t>
            </a:r>
            <a:r>
              <a:rPr spc="127" dirty="0"/>
              <a:t>do </a:t>
            </a:r>
            <a:r>
              <a:rPr spc="80" dirty="0"/>
              <a:t>you </a:t>
            </a:r>
            <a:r>
              <a:rPr spc="107" dirty="0"/>
              <a:t>make </a:t>
            </a:r>
            <a:r>
              <a:rPr spc="120" dirty="0"/>
              <a:t>a</a:t>
            </a:r>
            <a:r>
              <a:rPr spc="-73" dirty="0"/>
              <a:t> </a:t>
            </a:r>
            <a:r>
              <a:rPr spc="7" dirty="0"/>
              <a:t>commit  </a:t>
            </a:r>
            <a:r>
              <a:rPr spc="67" dirty="0"/>
              <a:t>anyway?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210222" y="1681934"/>
            <a:ext cx="7251504" cy="4122124"/>
          </a:xfrm>
          <a:prstGeom prst="rect">
            <a:avLst/>
          </a:prstGeom>
        </p:spPr>
        <p:txBody>
          <a:bodyPr vert="horz" wrap="square" lIns="0" tIns="114270" rIns="0" bIns="0" rtlCol="0">
            <a:spAutoFit/>
          </a:bodyPr>
          <a:lstStyle/>
          <a:p>
            <a:pPr marL="694093" marR="6772" indent="-677164">
              <a:lnSpc>
                <a:spcPct val="79900"/>
              </a:lnSpc>
              <a:spcBef>
                <a:spcPts val="900"/>
              </a:spcBef>
              <a:buClr>
                <a:srgbClr val="E5425D"/>
              </a:buClr>
              <a:buFont typeface="Arial"/>
              <a:buChar char="•"/>
              <a:tabLst>
                <a:tab pos="701711" algn="l"/>
                <a:tab pos="702558" algn="l"/>
              </a:tabLst>
            </a:pPr>
            <a:r>
              <a:rPr sz="3199" spc="127" dirty="0">
                <a:solidFill>
                  <a:srgbClr val="202020"/>
                </a:solidFill>
                <a:latin typeface="Calibri"/>
                <a:cs typeface="Calibri"/>
              </a:rPr>
              <a:t>There </a:t>
            </a:r>
            <a:r>
              <a:rPr sz="3199" spc="80" dirty="0">
                <a:solidFill>
                  <a:srgbClr val="202020"/>
                </a:solidFill>
                <a:latin typeface="Calibri"/>
                <a:cs typeface="Calibri"/>
              </a:rPr>
              <a:t>are </a:t>
            </a:r>
            <a:r>
              <a:rPr sz="3199" spc="133" dirty="0">
                <a:solidFill>
                  <a:srgbClr val="202020"/>
                </a:solidFill>
                <a:latin typeface="Calibri"/>
                <a:cs typeface="Calibri"/>
              </a:rPr>
              <a:t>a </a:t>
            </a:r>
            <a:r>
              <a:rPr sz="3199" spc="-40" dirty="0">
                <a:solidFill>
                  <a:srgbClr val="202020"/>
                </a:solidFill>
                <a:latin typeface="Calibri"/>
                <a:cs typeface="Calibri"/>
              </a:rPr>
              <a:t>lot </a:t>
            </a:r>
            <a:r>
              <a:rPr sz="3199" dirty="0">
                <a:solidFill>
                  <a:srgbClr val="202020"/>
                </a:solidFill>
                <a:latin typeface="Calibri"/>
                <a:cs typeface="Calibri"/>
              </a:rPr>
              <a:t>of </a:t>
            </a:r>
            <a:r>
              <a:rPr sz="3199" spc="20" dirty="0">
                <a:solidFill>
                  <a:srgbClr val="202020"/>
                </a:solidFill>
                <a:latin typeface="Calibri"/>
                <a:cs typeface="Calibri"/>
              </a:rPr>
              <a:t>‘states’ </a:t>
            </a:r>
            <a:r>
              <a:rPr sz="3199" spc="107" dirty="0">
                <a:solidFill>
                  <a:srgbClr val="202020"/>
                </a:solidFill>
                <a:latin typeface="Calibri"/>
                <a:cs typeface="Calibri"/>
              </a:rPr>
              <a:t>and </a:t>
            </a:r>
            <a:r>
              <a:rPr sz="3199" spc="80" dirty="0">
                <a:solidFill>
                  <a:srgbClr val="202020"/>
                </a:solidFill>
                <a:latin typeface="Calibri"/>
                <a:cs typeface="Calibri"/>
              </a:rPr>
              <a:t>‘places’  </a:t>
            </a:r>
            <a:r>
              <a:rPr sz="3199" spc="133" dirty="0">
                <a:solidFill>
                  <a:srgbClr val="202020"/>
                </a:solidFill>
                <a:latin typeface="Calibri"/>
                <a:cs typeface="Calibri"/>
              </a:rPr>
              <a:t>a </a:t>
            </a:r>
            <a:r>
              <a:rPr sz="3199" spc="-7" dirty="0">
                <a:solidFill>
                  <a:srgbClr val="202020"/>
                </a:solidFill>
                <a:latin typeface="Calibri"/>
                <a:cs typeface="Calibri"/>
              </a:rPr>
              <a:t>file </a:t>
            </a:r>
            <a:r>
              <a:rPr sz="3199" spc="133" dirty="0">
                <a:solidFill>
                  <a:srgbClr val="202020"/>
                </a:solidFill>
                <a:latin typeface="Calibri"/>
                <a:cs typeface="Calibri"/>
              </a:rPr>
              <a:t>can</a:t>
            </a:r>
            <a:r>
              <a:rPr sz="3199" spc="167" dirty="0">
                <a:solidFill>
                  <a:srgbClr val="202020"/>
                </a:solidFill>
                <a:latin typeface="Calibri"/>
                <a:cs typeface="Calibri"/>
              </a:rPr>
              <a:t> </a:t>
            </a:r>
            <a:r>
              <a:rPr sz="3199" spc="180" dirty="0">
                <a:solidFill>
                  <a:srgbClr val="202020"/>
                </a:solidFill>
                <a:latin typeface="Calibri"/>
                <a:cs typeface="Calibri"/>
              </a:rPr>
              <a:t>be</a:t>
            </a:r>
            <a:endParaRPr sz="3199">
              <a:latin typeface="Calibri"/>
              <a:cs typeface="Calibri"/>
            </a:endParaRPr>
          </a:p>
          <a:p>
            <a:pPr marL="694093" marR="39783" indent="-677164">
              <a:lnSpc>
                <a:spcPct val="77200"/>
              </a:lnSpc>
              <a:spcBef>
                <a:spcPts val="873"/>
              </a:spcBef>
              <a:buClr>
                <a:srgbClr val="E5425D"/>
              </a:buClr>
              <a:buFont typeface="Arial"/>
              <a:buChar char="•"/>
              <a:tabLst>
                <a:tab pos="701711" algn="l"/>
                <a:tab pos="702558" algn="l"/>
              </a:tabLst>
            </a:pPr>
            <a:r>
              <a:rPr sz="3199" spc="140" dirty="0">
                <a:solidFill>
                  <a:srgbClr val="202020"/>
                </a:solidFill>
                <a:latin typeface="Calibri"/>
                <a:cs typeface="Calibri"/>
              </a:rPr>
              <a:t>Local </a:t>
            </a:r>
            <a:r>
              <a:rPr sz="3199" spc="87" dirty="0">
                <a:solidFill>
                  <a:srgbClr val="202020"/>
                </a:solidFill>
                <a:latin typeface="Calibri"/>
                <a:cs typeface="Calibri"/>
              </a:rPr>
              <a:t>on </a:t>
            </a:r>
            <a:r>
              <a:rPr sz="3199" spc="40" dirty="0">
                <a:solidFill>
                  <a:srgbClr val="202020"/>
                </a:solidFill>
                <a:latin typeface="Calibri"/>
                <a:cs typeface="Calibri"/>
              </a:rPr>
              <a:t>your </a:t>
            </a:r>
            <a:r>
              <a:rPr sz="3199" spc="27" dirty="0">
                <a:solidFill>
                  <a:srgbClr val="202020"/>
                </a:solidFill>
                <a:latin typeface="Calibri"/>
                <a:cs typeface="Calibri"/>
              </a:rPr>
              <a:t>computer: </a:t>
            </a:r>
            <a:r>
              <a:rPr sz="3199" spc="20" dirty="0">
                <a:solidFill>
                  <a:srgbClr val="202020"/>
                </a:solidFill>
                <a:latin typeface="Calibri"/>
                <a:cs typeface="Calibri"/>
              </a:rPr>
              <a:t>the </a:t>
            </a:r>
            <a:r>
              <a:rPr sz="3199" spc="47" dirty="0">
                <a:solidFill>
                  <a:srgbClr val="202020"/>
                </a:solidFill>
                <a:latin typeface="Calibri"/>
                <a:cs typeface="Calibri"/>
              </a:rPr>
              <a:t>‘</a:t>
            </a:r>
            <a:r>
              <a:rPr sz="3199" spc="47" dirty="0">
                <a:solidFill>
                  <a:srgbClr val="0000FF"/>
                </a:solidFill>
                <a:latin typeface="Calibri"/>
                <a:cs typeface="Calibri"/>
              </a:rPr>
              <a:t>working  </a:t>
            </a:r>
            <a:r>
              <a:rPr sz="3199" spc="27" dirty="0">
                <a:solidFill>
                  <a:srgbClr val="0000FF"/>
                </a:solidFill>
                <a:latin typeface="Calibri"/>
                <a:cs typeface="Calibri"/>
              </a:rPr>
              <a:t>directory</a:t>
            </a:r>
            <a:r>
              <a:rPr sz="3199" spc="27" dirty="0">
                <a:solidFill>
                  <a:srgbClr val="202020"/>
                </a:solidFill>
                <a:latin typeface="Calibri"/>
                <a:cs typeface="Calibri"/>
              </a:rPr>
              <a:t>’</a:t>
            </a:r>
            <a:endParaRPr sz="3199">
              <a:latin typeface="Calibri"/>
              <a:cs typeface="Calibri"/>
            </a:endParaRPr>
          </a:p>
          <a:p>
            <a:pPr marL="694093" marR="157441" indent="-677164">
              <a:lnSpc>
                <a:spcPct val="80300"/>
              </a:lnSpc>
              <a:spcBef>
                <a:spcPts val="753"/>
              </a:spcBef>
              <a:buClr>
                <a:srgbClr val="E5425D"/>
              </a:buClr>
              <a:buFont typeface="Arial"/>
              <a:buChar char="•"/>
              <a:tabLst>
                <a:tab pos="701711" algn="l"/>
                <a:tab pos="702558" algn="l"/>
              </a:tabLst>
            </a:pPr>
            <a:r>
              <a:rPr sz="3199" spc="60" dirty="0">
                <a:solidFill>
                  <a:srgbClr val="202020"/>
                </a:solidFill>
                <a:latin typeface="Calibri"/>
                <a:cs typeface="Calibri"/>
              </a:rPr>
              <a:t>When </a:t>
            </a:r>
            <a:r>
              <a:rPr sz="3199" spc="133" dirty="0">
                <a:solidFill>
                  <a:srgbClr val="202020"/>
                </a:solidFill>
                <a:latin typeface="Calibri"/>
                <a:cs typeface="Calibri"/>
              </a:rPr>
              <a:t>a </a:t>
            </a:r>
            <a:r>
              <a:rPr sz="3199" spc="-7" dirty="0">
                <a:solidFill>
                  <a:srgbClr val="202020"/>
                </a:solidFill>
                <a:latin typeface="Calibri"/>
                <a:cs typeface="Calibri"/>
              </a:rPr>
              <a:t>file </a:t>
            </a:r>
            <a:r>
              <a:rPr sz="3199" spc="80" dirty="0">
                <a:solidFill>
                  <a:srgbClr val="202020"/>
                </a:solidFill>
                <a:latin typeface="Calibri"/>
                <a:cs typeface="Calibri"/>
              </a:rPr>
              <a:t>is </a:t>
            </a:r>
            <a:r>
              <a:rPr sz="3199" spc="93" dirty="0">
                <a:solidFill>
                  <a:srgbClr val="202020"/>
                </a:solidFill>
                <a:latin typeface="Calibri"/>
                <a:cs typeface="Calibri"/>
              </a:rPr>
              <a:t>ready </a:t>
            </a:r>
            <a:r>
              <a:rPr sz="3199" spc="-27" dirty="0">
                <a:solidFill>
                  <a:srgbClr val="202020"/>
                </a:solidFill>
                <a:latin typeface="Calibri"/>
                <a:cs typeface="Calibri"/>
              </a:rPr>
              <a:t>to </a:t>
            </a:r>
            <a:r>
              <a:rPr sz="3199" spc="180" dirty="0">
                <a:solidFill>
                  <a:srgbClr val="202020"/>
                </a:solidFill>
                <a:latin typeface="Calibri"/>
                <a:cs typeface="Calibri"/>
              </a:rPr>
              <a:t>be </a:t>
            </a:r>
            <a:r>
              <a:rPr sz="3199" spc="-7" dirty="0">
                <a:solidFill>
                  <a:srgbClr val="202020"/>
                </a:solidFill>
                <a:latin typeface="Calibri"/>
                <a:cs typeface="Calibri"/>
              </a:rPr>
              <a:t>put in </a:t>
            </a:r>
            <a:r>
              <a:rPr sz="3199" spc="133" dirty="0">
                <a:solidFill>
                  <a:srgbClr val="202020"/>
                </a:solidFill>
                <a:latin typeface="Calibri"/>
                <a:cs typeface="Calibri"/>
              </a:rPr>
              <a:t>a  </a:t>
            </a:r>
            <a:r>
              <a:rPr sz="3199" spc="7" dirty="0">
                <a:solidFill>
                  <a:srgbClr val="202020"/>
                </a:solidFill>
                <a:latin typeface="Calibri"/>
                <a:cs typeface="Calibri"/>
              </a:rPr>
              <a:t>commit </a:t>
            </a:r>
            <a:r>
              <a:rPr sz="3199" spc="87" dirty="0">
                <a:solidFill>
                  <a:srgbClr val="202020"/>
                </a:solidFill>
                <a:latin typeface="Calibri"/>
                <a:cs typeface="Calibri"/>
              </a:rPr>
              <a:t>you </a:t>
            </a:r>
            <a:r>
              <a:rPr sz="3199" spc="140" dirty="0">
                <a:solidFill>
                  <a:srgbClr val="202020"/>
                </a:solidFill>
                <a:latin typeface="Calibri"/>
                <a:cs typeface="Calibri"/>
              </a:rPr>
              <a:t>add </a:t>
            </a:r>
            <a:r>
              <a:rPr sz="3199" spc="-127" dirty="0">
                <a:solidFill>
                  <a:srgbClr val="202020"/>
                </a:solidFill>
                <a:latin typeface="Calibri"/>
                <a:cs typeface="Calibri"/>
              </a:rPr>
              <a:t>it </a:t>
            </a:r>
            <a:r>
              <a:rPr sz="3199" spc="33" dirty="0">
                <a:solidFill>
                  <a:srgbClr val="202020"/>
                </a:solidFill>
                <a:latin typeface="Calibri"/>
                <a:cs typeface="Calibri"/>
              </a:rPr>
              <a:t>onto </a:t>
            </a:r>
            <a:r>
              <a:rPr sz="3199" spc="20" dirty="0">
                <a:solidFill>
                  <a:srgbClr val="202020"/>
                </a:solidFill>
                <a:latin typeface="Calibri"/>
                <a:cs typeface="Calibri"/>
              </a:rPr>
              <a:t>the </a:t>
            </a:r>
            <a:r>
              <a:rPr sz="3199" spc="40" dirty="0">
                <a:solidFill>
                  <a:srgbClr val="202020"/>
                </a:solidFill>
                <a:latin typeface="Calibri"/>
                <a:cs typeface="Calibri"/>
              </a:rPr>
              <a:t>‘</a:t>
            </a:r>
            <a:r>
              <a:rPr sz="3199" spc="40" dirty="0">
                <a:solidFill>
                  <a:srgbClr val="0000FF"/>
                </a:solidFill>
                <a:latin typeface="Calibri"/>
                <a:cs typeface="Calibri"/>
              </a:rPr>
              <a:t>index</a:t>
            </a:r>
            <a:r>
              <a:rPr sz="3199" spc="40" dirty="0">
                <a:solidFill>
                  <a:srgbClr val="414141"/>
                </a:solidFill>
                <a:latin typeface="Calibri"/>
                <a:cs typeface="Calibri"/>
              </a:rPr>
              <a:t>’ </a:t>
            </a:r>
            <a:r>
              <a:rPr sz="3199" spc="13" dirty="0">
                <a:solidFill>
                  <a:srgbClr val="414141"/>
                </a:solidFill>
                <a:latin typeface="Calibri"/>
                <a:cs typeface="Calibri"/>
              </a:rPr>
              <a:t>or  </a:t>
            </a:r>
            <a:r>
              <a:rPr sz="3199" spc="60" dirty="0">
                <a:solidFill>
                  <a:srgbClr val="414141"/>
                </a:solidFill>
                <a:latin typeface="Calibri"/>
                <a:cs typeface="Calibri"/>
              </a:rPr>
              <a:t>‘</a:t>
            </a:r>
            <a:r>
              <a:rPr sz="3199" spc="60" dirty="0">
                <a:solidFill>
                  <a:srgbClr val="0000FF"/>
                </a:solidFill>
                <a:latin typeface="Calibri"/>
                <a:cs typeface="Calibri"/>
              </a:rPr>
              <a:t>staging</a:t>
            </a:r>
            <a:r>
              <a:rPr sz="3199" spc="60" dirty="0">
                <a:solidFill>
                  <a:srgbClr val="202020"/>
                </a:solidFill>
                <a:latin typeface="Calibri"/>
                <a:cs typeface="Calibri"/>
              </a:rPr>
              <a:t>’</a:t>
            </a:r>
            <a:endParaRPr sz="3199">
              <a:latin typeface="Calibri"/>
              <a:cs typeface="Calibri"/>
            </a:endParaRPr>
          </a:p>
          <a:p>
            <a:pPr marL="998817" marR="495176" lvl="1" indent="-372440">
              <a:lnSpc>
                <a:spcPct val="79600"/>
              </a:lnSpc>
              <a:spcBef>
                <a:spcPts val="627"/>
              </a:spcBef>
              <a:buClr>
                <a:srgbClr val="E5425D"/>
              </a:buClr>
              <a:buFont typeface="Arial"/>
              <a:buChar char="•"/>
              <a:tabLst>
                <a:tab pos="1006435" algn="l"/>
                <a:tab pos="1007281" algn="l"/>
              </a:tabLst>
            </a:pPr>
            <a:r>
              <a:rPr sz="2666" spc="113" dirty="0">
                <a:solidFill>
                  <a:srgbClr val="202020"/>
                </a:solidFill>
                <a:latin typeface="Calibri"/>
                <a:cs typeface="Calibri"/>
              </a:rPr>
              <a:t>Staging </a:t>
            </a:r>
            <a:r>
              <a:rPr sz="2666" spc="67" dirty="0">
                <a:solidFill>
                  <a:srgbClr val="202020"/>
                </a:solidFill>
                <a:latin typeface="Calibri"/>
                <a:cs typeface="Calibri"/>
              </a:rPr>
              <a:t>is </a:t>
            </a:r>
            <a:r>
              <a:rPr sz="2666" spc="20" dirty="0">
                <a:solidFill>
                  <a:srgbClr val="202020"/>
                </a:solidFill>
                <a:latin typeface="Calibri"/>
                <a:cs typeface="Calibri"/>
              </a:rPr>
              <a:t>the </a:t>
            </a:r>
            <a:r>
              <a:rPr sz="2666" spc="73" dirty="0">
                <a:solidFill>
                  <a:srgbClr val="202020"/>
                </a:solidFill>
                <a:latin typeface="Calibri"/>
                <a:cs typeface="Calibri"/>
              </a:rPr>
              <a:t>new </a:t>
            </a:r>
            <a:r>
              <a:rPr sz="2666" spc="47" dirty="0">
                <a:solidFill>
                  <a:srgbClr val="202020"/>
                </a:solidFill>
                <a:latin typeface="Calibri"/>
                <a:cs typeface="Calibri"/>
              </a:rPr>
              <a:t>preferred </a:t>
            </a:r>
            <a:r>
              <a:rPr sz="2666" spc="-27" dirty="0">
                <a:solidFill>
                  <a:srgbClr val="202020"/>
                </a:solidFill>
                <a:latin typeface="Calibri"/>
                <a:cs typeface="Calibri"/>
              </a:rPr>
              <a:t>term </a:t>
            </a:r>
            <a:r>
              <a:rPr sz="2666" spc="247" dirty="0">
                <a:solidFill>
                  <a:srgbClr val="202020"/>
                </a:solidFill>
                <a:latin typeface="Calibri"/>
                <a:cs typeface="Calibri"/>
              </a:rPr>
              <a:t>– </a:t>
            </a:r>
            <a:r>
              <a:rPr sz="2666" dirty="0">
                <a:solidFill>
                  <a:srgbClr val="202020"/>
                </a:solidFill>
                <a:latin typeface="Calibri"/>
                <a:cs typeface="Calibri"/>
              </a:rPr>
              <a:t>but  </a:t>
            </a:r>
            <a:r>
              <a:rPr sz="2666" spc="73" dirty="0">
                <a:solidFill>
                  <a:srgbClr val="202020"/>
                </a:solidFill>
                <a:latin typeface="Calibri"/>
                <a:cs typeface="Calibri"/>
              </a:rPr>
              <a:t>you </a:t>
            </a:r>
            <a:r>
              <a:rPr sz="2666" spc="113" dirty="0">
                <a:solidFill>
                  <a:srgbClr val="202020"/>
                </a:solidFill>
                <a:latin typeface="Calibri"/>
                <a:cs typeface="Calibri"/>
              </a:rPr>
              <a:t>can </a:t>
            </a:r>
            <a:r>
              <a:rPr sz="2666" spc="180" dirty="0">
                <a:solidFill>
                  <a:srgbClr val="202020"/>
                </a:solidFill>
                <a:latin typeface="Calibri"/>
                <a:cs typeface="Calibri"/>
              </a:rPr>
              <a:t>see </a:t>
            </a:r>
            <a:r>
              <a:rPr sz="2666" spc="27" dirty="0">
                <a:solidFill>
                  <a:srgbClr val="202020"/>
                </a:solidFill>
                <a:latin typeface="Calibri"/>
                <a:cs typeface="Calibri"/>
              </a:rPr>
              <a:t>both </a:t>
            </a:r>
            <a:r>
              <a:rPr sz="2666" spc="33" dirty="0">
                <a:solidFill>
                  <a:srgbClr val="202020"/>
                </a:solidFill>
                <a:latin typeface="Calibri"/>
                <a:cs typeface="Calibri"/>
              </a:rPr>
              <a:t>‘index’ </a:t>
            </a:r>
            <a:r>
              <a:rPr sz="2666" spc="87" dirty="0">
                <a:solidFill>
                  <a:srgbClr val="202020"/>
                </a:solidFill>
                <a:latin typeface="Calibri"/>
                <a:cs typeface="Calibri"/>
              </a:rPr>
              <a:t>and </a:t>
            </a:r>
            <a:r>
              <a:rPr sz="2666" spc="53" dirty="0">
                <a:solidFill>
                  <a:srgbClr val="202020"/>
                </a:solidFill>
                <a:latin typeface="Calibri"/>
                <a:cs typeface="Calibri"/>
              </a:rPr>
              <a:t>‘staging’  </a:t>
            </a:r>
            <a:r>
              <a:rPr sz="2666" spc="113" dirty="0">
                <a:solidFill>
                  <a:srgbClr val="202020"/>
                </a:solidFill>
                <a:latin typeface="Calibri"/>
                <a:cs typeface="Calibri"/>
              </a:rPr>
              <a:t>being</a:t>
            </a:r>
            <a:r>
              <a:rPr sz="2666" spc="80" dirty="0">
                <a:solidFill>
                  <a:srgbClr val="202020"/>
                </a:solidFill>
                <a:latin typeface="Calibri"/>
                <a:cs typeface="Calibri"/>
              </a:rPr>
              <a:t> </a:t>
            </a:r>
            <a:r>
              <a:rPr sz="2666" spc="127" dirty="0">
                <a:solidFill>
                  <a:srgbClr val="202020"/>
                </a:solidFill>
                <a:latin typeface="Calibri"/>
                <a:cs typeface="Calibri"/>
              </a:rPr>
              <a:t>used</a:t>
            </a:r>
            <a:endParaRPr sz="2666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56817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210222" y="524070"/>
            <a:ext cx="6951862" cy="5132509"/>
          </a:xfrm>
          <a:prstGeom prst="rect">
            <a:avLst/>
          </a:prstGeom>
        </p:spPr>
        <p:txBody>
          <a:bodyPr vert="horz" wrap="square" lIns="0" tIns="108345" rIns="0" bIns="0" rtlCol="0">
            <a:spAutoFit/>
          </a:bodyPr>
          <a:lstStyle/>
          <a:p>
            <a:pPr marL="16929" marR="6772">
              <a:lnSpc>
                <a:spcPct val="79500"/>
              </a:lnSpc>
              <a:spcBef>
                <a:spcPts val="853"/>
              </a:spcBef>
            </a:pPr>
            <a:r>
              <a:rPr sz="2933" spc="160" dirty="0">
                <a:solidFill>
                  <a:srgbClr val="414141"/>
                </a:solidFill>
                <a:latin typeface="Calibri"/>
                <a:cs typeface="Calibri"/>
              </a:rPr>
              <a:t>Key </a:t>
            </a:r>
            <a:r>
              <a:rPr sz="2933" spc="107" dirty="0">
                <a:solidFill>
                  <a:srgbClr val="414141"/>
                </a:solidFill>
                <a:latin typeface="Calibri"/>
                <a:cs typeface="Calibri"/>
              </a:rPr>
              <a:t>Concepts: </a:t>
            </a:r>
            <a:r>
              <a:rPr sz="2933" spc="120" dirty="0">
                <a:solidFill>
                  <a:srgbClr val="414141"/>
                </a:solidFill>
                <a:latin typeface="Calibri"/>
                <a:cs typeface="Calibri"/>
              </a:rPr>
              <a:t>How </a:t>
            </a:r>
            <a:r>
              <a:rPr sz="2933" spc="127" dirty="0">
                <a:solidFill>
                  <a:srgbClr val="414141"/>
                </a:solidFill>
                <a:latin typeface="Calibri"/>
                <a:cs typeface="Calibri"/>
              </a:rPr>
              <a:t>do </a:t>
            </a:r>
            <a:r>
              <a:rPr sz="2933" spc="80" dirty="0">
                <a:solidFill>
                  <a:srgbClr val="414141"/>
                </a:solidFill>
                <a:latin typeface="Calibri"/>
                <a:cs typeface="Calibri"/>
              </a:rPr>
              <a:t>you </a:t>
            </a:r>
            <a:r>
              <a:rPr sz="2933" spc="107" dirty="0">
                <a:solidFill>
                  <a:srgbClr val="414141"/>
                </a:solidFill>
                <a:latin typeface="Calibri"/>
                <a:cs typeface="Calibri"/>
              </a:rPr>
              <a:t>make </a:t>
            </a:r>
            <a:r>
              <a:rPr sz="2933" spc="120" dirty="0">
                <a:solidFill>
                  <a:srgbClr val="414141"/>
                </a:solidFill>
                <a:latin typeface="Calibri"/>
                <a:cs typeface="Calibri"/>
              </a:rPr>
              <a:t>a</a:t>
            </a:r>
            <a:r>
              <a:rPr sz="2933" spc="-73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2933" spc="7" dirty="0">
                <a:solidFill>
                  <a:srgbClr val="414141"/>
                </a:solidFill>
                <a:latin typeface="Calibri"/>
                <a:cs typeface="Calibri"/>
              </a:rPr>
              <a:t>commit  </a:t>
            </a:r>
            <a:r>
              <a:rPr sz="2933" spc="67" dirty="0">
                <a:solidFill>
                  <a:srgbClr val="414141"/>
                </a:solidFill>
                <a:latin typeface="Calibri"/>
                <a:cs typeface="Calibri"/>
              </a:rPr>
              <a:t>anyway?</a:t>
            </a:r>
            <a:endParaRPr sz="2933">
              <a:latin typeface="Calibri"/>
              <a:cs typeface="Calibri"/>
            </a:endParaRPr>
          </a:p>
          <a:p>
            <a:pPr>
              <a:spcBef>
                <a:spcPts val="67"/>
              </a:spcBef>
            </a:pPr>
            <a:endParaRPr sz="2933">
              <a:latin typeface="Times New Roman"/>
              <a:cs typeface="Times New Roman"/>
            </a:endParaRPr>
          </a:p>
          <a:p>
            <a:pPr marL="702558" indent="-685629">
              <a:buClr>
                <a:srgbClr val="E5425D"/>
              </a:buClr>
              <a:buFont typeface="Arial"/>
              <a:buChar char="•"/>
              <a:tabLst>
                <a:tab pos="701711" algn="l"/>
                <a:tab pos="702558" algn="l"/>
              </a:tabLst>
            </a:pPr>
            <a:r>
              <a:rPr sz="3732" spc="200" dirty="0">
                <a:solidFill>
                  <a:srgbClr val="202020"/>
                </a:solidFill>
                <a:latin typeface="Calibri"/>
                <a:cs typeface="Calibri"/>
              </a:rPr>
              <a:t>The</a:t>
            </a:r>
            <a:r>
              <a:rPr sz="3732" spc="113" dirty="0">
                <a:solidFill>
                  <a:srgbClr val="202020"/>
                </a:solidFill>
                <a:latin typeface="Calibri"/>
                <a:cs typeface="Calibri"/>
              </a:rPr>
              <a:t> </a:t>
            </a:r>
            <a:r>
              <a:rPr sz="3732" spc="127" dirty="0">
                <a:solidFill>
                  <a:srgbClr val="202020"/>
                </a:solidFill>
                <a:latin typeface="Calibri"/>
                <a:cs typeface="Calibri"/>
              </a:rPr>
              <a:t>process:</a:t>
            </a:r>
            <a:endParaRPr sz="3732">
              <a:latin typeface="Calibri"/>
              <a:cs typeface="Calibri"/>
            </a:endParaRPr>
          </a:p>
          <a:p>
            <a:pPr marL="998817" lvl="1" indent="-372440">
              <a:spcBef>
                <a:spcPts val="686"/>
              </a:spcBef>
              <a:buClr>
                <a:srgbClr val="E5425D"/>
              </a:buClr>
              <a:buFont typeface="Arial"/>
              <a:buChar char="•"/>
              <a:tabLst>
                <a:tab pos="1006435" algn="l"/>
                <a:tab pos="1007281" algn="l"/>
              </a:tabLst>
            </a:pPr>
            <a:r>
              <a:rPr sz="3199" spc="73" dirty="0">
                <a:solidFill>
                  <a:srgbClr val="202020"/>
                </a:solidFill>
                <a:latin typeface="Calibri"/>
                <a:cs typeface="Calibri"/>
              </a:rPr>
              <a:t>Make </a:t>
            </a:r>
            <a:r>
              <a:rPr sz="3199" spc="133" dirty="0">
                <a:solidFill>
                  <a:srgbClr val="202020"/>
                </a:solidFill>
                <a:latin typeface="Calibri"/>
                <a:cs typeface="Calibri"/>
              </a:rPr>
              <a:t>some </a:t>
            </a:r>
            <a:r>
              <a:rPr sz="3199" spc="167" dirty="0">
                <a:solidFill>
                  <a:srgbClr val="202020"/>
                </a:solidFill>
                <a:latin typeface="Calibri"/>
                <a:cs typeface="Calibri"/>
              </a:rPr>
              <a:t>changes </a:t>
            </a:r>
            <a:r>
              <a:rPr sz="3199" spc="-27" dirty="0">
                <a:solidFill>
                  <a:srgbClr val="202020"/>
                </a:solidFill>
                <a:latin typeface="Calibri"/>
                <a:cs typeface="Calibri"/>
              </a:rPr>
              <a:t>to </a:t>
            </a:r>
            <a:r>
              <a:rPr sz="3199" spc="133" dirty="0">
                <a:solidFill>
                  <a:srgbClr val="202020"/>
                </a:solidFill>
                <a:latin typeface="Calibri"/>
                <a:cs typeface="Calibri"/>
              </a:rPr>
              <a:t>a</a:t>
            </a:r>
            <a:r>
              <a:rPr sz="3199" spc="140" dirty="0">
                <a:solidFill>
                  <a:srgbClr val="202020"/>
                </a:solidFill>
                <a:latin typeface="Calibri"/>
                <a:cs typeface="Calibri"/>
              </a:rPr>
              <a:t> </a:t>
            </a:r>
            <a:r>
              <a:rPr sz="3199" spc="-7" dirty="0">
                <a:solidFill>
                  <a:srgbClr val="202020"/>
                </a:solidFill>
                <a:latin typeface="Calibri"/>
                <a:cs typeface="Calibri"/>
              </a:rPr>
              <a:t>file</a:t>
            </a:r>
            <a:endParaRPr sz="3199">
              <a:latin typeface="Calibri"/>
              <a:cs typeface="Calibri"/>
            </a:endParaRPr>
          </a:p>
          <a:p>
            <a:pPr marL="998817" marR="118504" lvl="1" indent="-372440">
              <a:lnSpc>
                <a:spcPct val="99400"/>
              </a:lnSpc>
              <a:spcBef>
                <a:spcPts val="853"/>
              </a:spcBef>
              <a:buClr>
                <a:srgbClr val="E5425D"/>
              </a:buClr>
              <a:buFont typeface="Arial"/>
              <a:buChar char="•"/>
              <a:tabLst>
                <a:tab pos="1006435" algn="l"/>
                <a:tab pos="1007281" algn="l"/>
              </a:tabLst>
            </a:pPr>
            <a:r>
              <a:rPr sz="3199" spc="193" dirty="0">
                <a:solidFill>
                  <a:srgbClr val="202020"/>
                </a:solidFill>
                <a:latin typeface="Calibri"/>
                <a:cs typeface="Calibri"/>
              </a:rPr>
              <a:t>Use </a:t>
            </a:r>
            <a:r>
              <a:rPr sz="3199" spc="20" dirty="0">
                <a:solidFill>
                  <a:srgbClr val="202020"/>
                </a:solidFill>
                <a:latin typeface="Calibri"/>
                <a:cs typeface="Calibri"/>
              </a:rPr>
              <a:t>the </a:t>
            </a:r>
            <a:r>
              <a:rPr sz="3199" spc="-13" dirty="0">
                <a:solidFill>
                  <a:srgbClr val="202020"/>
                </a:solidFill>
                <a:latin typeface="Calibri"/>
                <a:cs typeface="Calibri"/>
              </a:rPr>
              <a:t>‘</a:t>
            </a:r>
            <a:r>
              <a:rPr sz="3199" spc="-13" dirty="0">
                <a:solidFill>
                  <a:srgbClr val="0000FF"/>
                </a:solidFill>
                <a:latin typeface="Calibri"/>
                <a:cs typeface="Calibri"/>
              </a:rPr>
              <a:t>git </a:t>
            </a:r>
            <a:r>
              <a:rPr sz="3199" spc="80" dirty="0">
                <a:solidFill>
                  <a:srgbClr val="0000FF"/>
                </a:solidFill>
                <a:latin typeface="Calibri"/>
                <a:cs typeface="Calibri"/>
              </a:rPr>
              <a:t>add</a:t>
            </a:r>
            <a:r>
              <a:rPr sz="3199" spc="80" dirty="0">
                <a:solidFill>
                  <a:srgbClr val="202020"/>
                </a:solidFill>
                <a:latin typeface="Calibri"/>
                <a:cs typeface="Calibri"/>
              </a:rPr>
              <a:t>’ </a:t>
            </a:r>
            <a:r>
              <a:rPr sz="3199" spc="87" dirty="0">
                <a:solidFill>
                  <a:srgbClr val="202020"/>
                </a:solidFill>
                <a:latin typeface="Calibri"/>
                <a:cs typeface="Calibri"/>
              </a:rPr>
              <a:t>command </a:t>
            </a:r>
            <a:r>
              <a:rPr sz="3199" spc="-27" dirty="0">
                <a:solidFill>
                  <a:srgbClr val="202020"/>
                </a:solidFill>
                <a:latin typeface="Calibri"/>
                <a:cs typeface="Calibri"/>
              </a:rPr>
              <a:t>to </a:t>
            </a:r>
            <a:r>
              <a:rPr sz="3199" spc="-7" dirty="0">
                <a:solidFill>
                  <a:srgbClr val="202020"/>
                </a:solidFill>
                <a:latin typeface="Calibri"/>
                <a:cs typeface="Calibri"/>
              </a:rPr>
              <a:t>put  </a:t>
            </a:r>
            <a:r>
              <a:rPr sz="3199" spc="20" dirty="0">
                <a:solidFill>
                  <a:srgbClr val="202020"/>
                </a:solidFill>
                <a:latin typeface="Calibri"/>
                <a:cs typeface="Calibri"/>
              </a:rPr>
              <a:t>the </a:t>
            </a:r>
            <a:r>
              <a:rPr sz="3199" spc="-7" dirty="0">
                <a:solidFill>
                  <a:srgbClr val="202020"/>
                </a:solidFill>
                <a:latin typeface="Calibri"/>
                <a:cs typeface="Calibri"/>
              </a:rPr>
              <a:t>file </a:t>
            </a:r>
            <a:r>
              <a:rPr sz="3199" spc="33" dirty="0">
                <a:solidFill>
                  <a:srgbClr val="202020"/>
                </a:solidFill>
                <a:latin typeface="Calibri"/>
                <a:cs typeface="Calibri"/>
              </a:rPr>
              <a:t>onto </a:t>
            </a:r>
            <a:r>
              <a:rPr sz="3199" spc="20" dirty="0">
                <a:solidFill>
                  <a:srgbClr val="202020"/>
                </a:solidFill>
                <a:latin typeface="Calibri"/>
                <a:cs typeface="Calibri"/>
              </a:rPr>
              <a:t>the </a:t>
            </a:r>
            <a:r>
              <a:rPr sz="3199" spc="107" dirty="0">
                <a:solidFill>
                  <a:srgbClr val="0000FF"/>
                </a:solidFill>
                <a:latin typeface="Calibri"/>
                <a:cs typeface="Calibri"/>
              </a:rPr>
              <a:t>staging  </a:t>
            </a:r>
            <a:r>
              <a:rPr sz="3199" spc="40" dirty="0">
                <a:solidFill>
                  <a:srgbClr val="0000FF"/>
                </a:solidFill>
                <a:latin typeface="Calibri"/>
                <a:cs typeface="Calibri"/>
              </a:rPr>
              <a:t>environment</a:t>
            </a:r>
            <a:endParaRPr sz="3199">
              <a:latin typeface="Calibri"/>
              <a:cs typeface="Calibri"/>
            </a:endParaRPr>
          </a:p>
          <a:p>
            <a:pPr marL="998817" marR="188759" lvl="1" indent="-372440">
              <a:lnSpc>
                <a:spcPts val="3759"/>
              </a:lnSpc>
              <a:spcBef>
                <a:spcPts val="986"/>
              </a:spcBef>
              <a:buClr>
                <a:srgbClr val="E5425D"/>
              </a:buClr>
              <a:buFont typeface="Arial"/>
              <a:buChar char="•"/>
              <a:tabLst>
                <a:tab pos="1006435" algn="l"/>
                <a:tab pos="1007281" algn="l"/>
              </a:tabLst>
            </a:pPr>
            <a:r>
              <a:rPr sz="3199" spc="193" dirty="0">
                <a:solidFill>
                  <a:srgbClr val="202020"/>
                </a:solidFill>
                <a:latin typeface="Calibri"/>
                <a:cs typeface="Calibri"/>
              </a:rPr>
              <a:t>Use </a:t>
            </a:r>
            <a:r>
              <a:rPr sz="3199" spc="20" dirty="0">
                <a:solidFill>
                  <a:srgbClr val="202020"/>
                </a:solidFill>
                <a:latin typeface="Calibri"/>
                <a:cs typeface="Calibri"/>
              </a:rPr>
              <a:t>the </a:t>
            </a:r>
            <a:r>
              <a:rPr sz="3199" spc="-13" dirty="0">
                <a:solidFill>
                  <a:srgbClr val="202020"/>
                </a:solidFill>
                <a:latin typeface="Calibri"/>
                <a:cs typeface="Calibri"/>
              </a:rPr>
              <a:t>‘</a:t>
            </a:r>
            <a:r>
              <a:rPr sz="3199" spc="-13" dirty="0">
                <a:solidFill>
                  <a:srgbClr val="0000FF"/>
                </a:solidFill>
                <a:latin typeface="Calibri"/>
                <a:cs typeface="Calibri"/>
              </a:rPr>
              <a:t>git </a:t>
            </a:r>
            <a:r>
              <a:rPr sz="3199" spc="-7" dirty="0">
                <a:solidFill>
                  <a:srgbClr val="0000FF"/>
                </a:solidFill>
                <a:latin typeface="Calibri"/>
                <a:cs typeface="Calibri"/>
              </a:rPr>
              <a:t>commit</a:t>
            </a:r>
            <a:r>
              <a:rPr sz="3199" spc="-7" dirty="0">
                <a:solidFill>
                  <a:srgbClr val="202020"/>
                </a:solidFill>
                <a:latin typeface="Calibri"/>
                <a:cs typeface="Calibri"/>
              </a:rPr>
              <a:t>’ </a:t>
            </a:r>
            <a:r>
              <a:rPr sz="3199" spc="87" dirty="0">
                <a:solidFill>
                  <a:srgbClr val="202020"/>
                </a:solidFill>
                <a:latin typeface="Calibri"/>
                <a:cs typeface="Calibri"/>
              </a:rPr>
              <a:t>command </a:t>
            </a:r>
            <a:r>
              <a:rPr sz="3199" spc="-27" dirty="0">
                <a:solidFill>
                  <a:srgbClr val="202020"/>
                </a:solidFill>
                <a:latin typeface="Calibri"/>
                <a:cs typeface="Calibri"/>
              </a:rPr>
              <a:t>to  </a:t>
            </a:r>
            <a:r>
              <a:rPr sz="3199" spc="80" dirty="0">
                <a:solidFill>
                  <a:srgbClr val="202020"/>
                </a:solidFill>
                <a:latin typeface="Calibri"/>
                <a:cs typeface="Calibri"/>
              </a:rPr>
              <a:t>create </a:t>
            </a:r>
            <a:r>
              <a:rPr sz="3199" spc="133" dirty="0">
                <a:solidFill>
                  <a:srgbClr val="202020"/>
                </a:solidFill>
                <a:latin typeface="Calibri"/>
                <a:cs typeface="Calibri"/>
              </a:rPr>
              <a:t>a </a:t>
            </a:r>
            <a:r>
              <a:rPr sz="3199" spc="93" dirty="0">
                <a:solidFill>
                  <a:srgbClr val="202020"/>
                </a:solidFill>
                <a:latin typeface="Calibri"/>
                <a:cs typeface="Calibri"/>
              </a:rPr>
              <a:t>new</a:t>
            </a:r>
            <a:r>
              <a:rPr sz="3199" spc="73" dirty="0">
                <a:solidFill>
                  <a:srgbClr val="202020"/>
                </a:solidFill>
                <a:latin typeface="Calibri"/>
                <a:cs typeface="Calibri"/>
              </a:rPr>
              <a:t> </a:t>
            </a:r>
            <a:r>
              <a:rPr sz="3199" spc="-7" dirty="0">
                <a:solidFill>
                  <a:srgbClr val="202020"/>
                </a:solidFill>
                <a:latin typeface="Calibri"/>
                <a:cs typeface="Calibri"/>
              </a:rPr>
              <a:t>commit’</a:t>
            </a:r>
            <a:endParaRPr sz="3199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75318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24633" y="938077"/>
            <a:ext cx="12798266" cy="1094288"/>
          </a:xfrm>
          <a:prstGeom prst="rect">
            <a:avLst/>
          </a:prstGeom>
        </p:spPr>
        <p:txBody>
          <a:bodyPr vert="horz" wrap="square" lIns="0" tIns="108345" rIns="0" bIns="0" rtlCol="0" anchor="b">
            <a:spAutoFit/>
          </a:bodyPr>
          <a:lstStyle/>
          <a:p>
            <a:pPr marL="3199600" marR="6772">
              <a:lnSpc>
                <a:spcPct val="79500"/>
              </a:lnSpc>
              <a:spcBef>
                <a:spcPts val="853"/>
              </a:spcBef>
            </a:pPr>
            <a:r>
              <a:rPr spc="160" dirty="0"/>
              <a:t>Key </a:t>
            </a:r>
            <a:r>
              <a:rPr spc="107" dirty="0"/>
              <a:t>Concepts: </a:t>
            </a:r>
            <a:r>
              <a:rPr spc="120" dirty="0"/>
              <a:t>How </a:t>
            </a:r>
            <a:r>
              <a:rPr spc="127" dirty="0"/>
              <a:t>do </a:t>
            </a:r>
            <a:r>
              <a:rPr spc="80" dirty="0"/>
              <a:t>you </a:t>
            </a:r>
            <a:r>
              <a:rPr spc="107" dirty="0"/>
              <a:t>make </a:t>
            </a:r>
            <a:r>
              <a:rPr spc="120" dirty="0"/>
              <a:t>a</a:t>
            </a:r>
            <a:r>
              <a:rPr spc="-73" dirty="0"/>
              <a:t> </a:t>
            </a:r>
            <a:r>
              <a:rPr spc="7" dirty="0"/>
              <a:t>commit  </a:t>
            </a:r>
            <a:r>
              <a:rPr spc="67" dirty="0"/>
              <a:t>anyway?</a:t>
            </a:r>
          </a:p>
        </p:txBody>
      </p:sp>
      <p:sp>
        <p:nvSpPr>
          <p:cNvPr id="3" name="object 3"/>
          <p:cNvSpPr/>
          <p:nvPr/>
        </p:nvSpPr>
        <p:spPr>
          <a:xfrm>
            <a:off x="3793433" y="1270491"/>
            <a:ext cx="8172758" cy="47704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399"/>
          </a:p>
        </p:txBody>
      </p:sp>
      <p:sp>
        <p:nvSpPr>
          <p:cNvPr id="4" name="object 4"/>
          <p:cNvSpPr txBox="1"/>
          <p:nvPr/>
        </p:nvSpPr>
        <p:spPr>
          <a:xfrm>
            <a:off x="6194809" y="5652296"/>
            <a:ext cx="2593510" cy="386298"/>
          </a:xfrm>
          <a:prstGeom prst="rect">
            <a:avLst/>
          </a:prstGeom>
        </p:spPr>
        <p:txBody>
          <a:bodyPr vert="horz" wrap="square" lIns="0" tIns="16929" rIns="0" bIns="0" rtlCol="0">
            <a:spAutoFit/>
          </a:bodyPr>
          <a:lstStyle/>
          <a:p>
            <a:pPr marL="16929">
              <a:spcBef>
                <a:spcPts val="133"/>
              </a:spcBef>
            </a:pPr>
            <a:r>
              <a:rPr sz="2399" spc="67" dirty="0">
                <a:solidFill>
                  <a:srgbClr val="414141"/>
                </a:solidFill>
                <a:latin typeface="Calibri"/>
                <a:cs typeface="Calibri"/>
              </a:rPr>
              <a:t>Time </a:t>
            </a:r>
            <a:r>
              <a:rPr sz="2399" spc="113" dirty="0">
                <a:solidFill>
                  <a:srgbClr val="414141"/>
                </a:solidFill>
                <a:latin typeface="Calibri"/>
                <a:cs typeface="Calibri"/>
              </a:rPr>
              <a:t>going</a:t>
            </a:r>
            <a:r>
              <a:rPr sz="2399" spc="20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2399" spc="7" dirty="0">
                <a:solidFill>
                  <a:srgbClr val="414141"/>
                </a:solidFill>
                <a:latin typeface="Calibri"/>
                <a:cs typeface="Calibri"/>
              </a:rPr>
              <a:t>forward</a:t>
            </a:r>
            <a:endParaRPr sz="2399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395148" y="5608280"/>
            <a:ext cx="6121499" cy="15236"/>
          </a:xfrm>
          <a:custGeom>
            <a:avLst/>
            <a:gdLst/>
            <a:ahLst/>
            <a:cxnLst/>
            <a:rect l="l" t="t" r="r" b="b"/>
            <a:pathLst>
              <a:path w="4592320" h="11429">
                <a:moveTo>
                  <a:pt x="0" y="0"/>
                </a:moveTo>
                <a:lnTo>
                  <a:pt x="4591742" y="10996"/>
                </a:lnTo>
              </a:path>
            </a:pathLst>
          </a:custGeom>
          <a:ln w="48894">
            <a:solidFill>
              <a:srgbClr val="525252"/>
            </a:solidFill>
          </a:ln>
        </p:spPr>
        <p:txBody>
          <a:bodyPr wrap="square" lIns="0" tIns="0" rIns="0" bIns="0" rtlCol="0"/>
          <a:lstStyle/>
          <a:p>
            <a:endParaRPr sz="2399"/>
          </a:p>
        </p:txBody>
      </p:sp>
      <p:sp>
        <p:nvSpPr>
          <p:cNvPr id="6" name="object 6"/>
          <p:cNvSpPr/>
          <p:nvPr/>
        </p:nvSpPr>
        <p:spPr>
          <a:xfrm>
            <a:off x="10287739" y="5476094"/>
            <a:ext cx="292816" cy="29277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399"/>
          </a:p>
        </p:txBody>
      </p:sp>
    </p:spTree>
    <p:extLst>
      <p:ext uri="{BB962C8B-B14F-4D97-AF65-F5344CB8AC3E}">
        <p14:creationId xmlns:p14="http://schemas.microsoft.com/office/powerpoint/2010/main" val="151707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24633" y="938077"/>
            <a:ext cx="12798266" cy="1094288"/>
          </a:xfrm>
          <a:prstGeom prst="rect">
            <a:avLst/>
          </a:prstGeom>
        </p:spPr>
        <p:txBody>
          <a:bodyPr vert="horz" wrap="square" lIns="0" tIns="108345" rIns="0" bIns="0" rtlCol="0" anchor="b">
            <a:spAutoFit/>
          </a:bodyPr>
          <a:lstStyle/>
          <a:p>
            <a:pPr marL="3199600" marR="6772">
              <a:lnSpc>
                <a:spcPct val="79500"/>
              </a:lnSpc>
              <a:spcBef>
                <a:spcPts val="853"/>
              </a:spcBef>
            </a:pPr>
            <a:r>
              <a:rPr spc="160" dirty="0"/>
              <a:t>Key </a:t>
            </a:r>
            <a:r>
              <a:rPr spc="107" dirty="0"/>
              <a:t>Concepts: </a:t>
            </a:r>
            <a:r>
              <a:rPr spc="120" dirty="0"/>
              <a:t>How </a:t>
            </a:r>
            <a:r>
              <a:rPr spc="127" dirty="0"/>
              <a:t>do </a:t>
            </a:r>
            <a:r>
              <a:rPr spc="80" dirty="0"/>
              <a:t>you </a:t>
            </a:r>
            <a:r>
              <a:rPr spc="107" dirty="0"/>
              <a:t>make </a:t>
            </a:r>
            <a:r>
              <a:rPr spc="120" dirty="0"/>
              <a:t>a</a:t>
            </a:r>
            <a:r>
              <a:rPr spc="-73" dirty="0"/>
              <a:t> </a:t>
            </a:r>
            <a:r>
              <a:rPr spc="7" dirty="0"/>
              <a:t>commit  </a:t>
            </a:r>
            <a:r>
              <a:rPr spc="67" dirty="0"/>
              <a:t>anyway?</a:t>
            </a:r>
          </a:p>
        </p:txBody>
      </p:sp>
      <p:sp>
        <p:nvSpPr>
          <p:cNvPr id="3" name="object 3"/>
          <p:cNvSpPr/>
          <p:nvPr/>
        </p:nvSpPr>
        <p:spPr>
          <a:xfrm>
            <a:off x="3975628" y="1421619"/>
            <a:ext cx="7794060" cy="45493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399"/>
          </a:p>
        </p:txBody>
      </p:sp>
      <p:sp>
        <p:nvSpPr>
          <p:cNvPr id="4" name="object 4"/>
          <p:cNvSpPr/>
          <p:nvPr/>
        </p:nvSpPr>
        <p:spPr>
          <a:xfrm>
            <a:off x="4912562" y="2252905"/>
            <a:ext cx="1693739" cy="876918"/>
          </a:xfrm>
          <a:custGeom>
            <a:avLst/>
            <a:gdLst/>
            <a:ahLst/>
            <a:cxnLst/>
            <a:rect l="l" t="t" r="r" b="b"/>
            <a:pathLst>
              <a:path w="1270635" h="657860">
                <a:moveTo>
                  <a:pt x="0" y="0"/>
                </a:moveTo>
                <a:lnTo>
                  <a:pt x="1270039" y="0"/>
                </a:lnTo>
                <a:lnTo>
                  <a:pt x="1270039" y="657641"/>
                </a:lnTo>
                <a:lnTo>
                  <a:pt x="0" y="65764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2399"/>
          </a:p>
        </p:txBody>
      </p:sp>
      <p:sp>
        <p:nvSpPr>
          <p:cNvPr id="5" name="object 5"/>
          <p:cNvSpPr/>
          <p:nvPr/>
        </p:nvSpPr>
        <p:spPr>
          <a:xfrm>
            <a:off x="4912562" y="2252905"/>
            <a:ext cx="1693739" cy="876918"/>
          </a:xfrm>
          <a:custGeom>
            <a:avLst/>
            <a:gdLst/>
            <a:ahLst/>
            <a:cxnLst/>
            <a:rect l="l" t="t" r="r" b="b"/>
            <a:pathLst>
              <a:path w="1270635" h="657860">
                <a:moveTo>
                  <a:pt x="0" y="0"/>
                </a:moveTo>
                <a:lnTo>
                  <a:pt x="1270038" y="0"/>
                </a:lnTo>
                <a:lnTo>
                  <a:pt x="1270038" y="657641"/>
                </a:lnTo>
                <a:lnTo>
                  <a:pt x="0" y="657641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2399"/>
          </a:p>
        </p:txBody>
      </p:sp>
      <p:sp>
        <p:nvSpPr>
          <p:cNvPr id="6" name="object 6"/>
          <p:cNvSpPr txBox="1"/>
          <p:nvPr/>
        </p:nvSpPr>
        <p:spPr>
          <a:xfrm>
            <a:off x="6194809" y="5591838"/>
            <a:ext cx="2593510" cy="386298"/>
          </a:xfrm>
          <a:prstGeom prst="rect">
            <a:avLst/>
          </a:prstGeom>
        </p:spPr>
        <p:txBody>
          <a:bodyPr vert="horz" wrap="square" lIns="0" tIns="16929" rIns="0" bIns="0" rtlCol="0">
            <a:spAutoFit/>
          </a:bodyPr>
          <a:lstStyle/>
          <a:p>
            <a:pPr marL="16929">
              <a:spcBef>
                <a:spcPts val="133"/>
              </a:spcBef>
            </a:pPr>
            <a:r>
              <a:rPr sz="2399" spc="67" dirty="0">
                <a:solidFill>
                  <a:srgbClr val="414141"/>
                </a:solidFill>
                <a:latin typeface="Calibri"/>
                <a:cs typeface="Calibri"/>
              </a:rPr>
              <a:t>Time </a:t>
            </a:r>
            <a:r>
              <a:rPr sz="2399" spc="113" dirty="0">
                <a:solidFill>
                  <a:srgbClr val="414141"/>
                </a:solidFill>
                <a:latin typeface="Calibri"/>
                <a:cs typeface="Calibri"/>
              </a:rPr>
              <a:t>going</a:t>
            </a:r>
            <a:r>
              <a:rPr sz="2399" spc="20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2399" spc="7" dirty="0">
                <a:solidFill>
                  <a:srgbClr val="414141"/>
                </a:solidFill>
                <a:latin typeface="Calibri"/>
                <a:cs typeface="Calibri"/>
              </a:rPr>
              <a:t>forward</a:t>
            </a:r>
            <a:endParaRPr sz="2399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395148" y="5547821"/>
            <a:ext cx="6121499" cy="15236"/>
          </a:xfrm>
          <a:custGeom>
            <a:avLst/>
            <a:gdLst/>
            <a:ahLst/>
            <a:cxnLst/>
            <a:rect l="l" t="t" r="r" b="b"/>
            <a:pathLst>
              <a:path w="4592320" h="11429">
                <a:moveTo>
                  <a:pt x="0" y="0"/>
                </a:moveTo>
                <a:lnTo>
                  <a:pt x="4591742" y="10996"/>
                </a:lnTo>
              </a:path>
            </a:pathLst>
          </a:custGeom>
          <a:ln w="48894">
            <a:solidFill>
              <a:srgbClr val="525252"/>
            </a:solidFill>
          </a:ln>
        </p:spPr>
        <p:txBody>
          <a:bodyPr wrap="square" lIns="0" tIns="0" rIns="0" bIns="0" rtlCol="0"/>
          <a:lstStyle/>
          <a:p>
            <a:endParaRPr sz="2399"/>
          </a:p>
        </p:txBody>
      </p:sp>
      <p:sp>
        <p:nvSpPr>
          <p:cNvPr id="8" name="object 8"/>
          <p:cNvSpPr/>
          <p:nvPr/>
        </p:nvSpPr>
        <p:spPr>
          <a:xfrm>
            <a:off x="10287739" y="5415634"/>
            <a:ext cx="292816" cy="2927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399"/>
          </a:p>
        </p:txBody>
      </p:sp>
    </p:spTree>
    <p:extLst>
      <p:ext uri="{BB962C8B-B14F-4D97-AF65-F5344CB8AC3E}">
        <p14:creationId xmlns:p14="http://schemas.microsoft.com/office/powerpoint/2010/main" val="248692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" y="895"/>
            <a:ext cx="12177545" cy="685621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399"/>
          </a:p>
        </p:txBody>
      </p:sp>
      <p:sp>
        <p:nvSpPr>
          <p:cNvPr id="3" name="object 3"/>
          <p:cNvSpPr/>
          <p:nvPr/>
        </p:nvSpPr>
        <p:spPr>
          <a:xfrm>
            <a:off x="1953135" y="2238392"/>
            <a:ext cx="10236074" cy="2212609"/>
          </a:xfrm>
          <a:custGeom>
            <a:avLst/>
            <a:gdLst/>
            <a:ahLst/>
            <a:cxnLst/>
            <a:rect l="l" t="t" r="r" b="b"/>
            <a:pathLst>
              <a:path w="7679055" h="1659889">
                <a:moveTo>
                  <a:pt x="0" y="0"/>
                </a:moveTo>
                <a:lnTo>
                  <a:pt x="7678765" y="0"/>
                </a:lnTo>
                <a:lnTo>
                  <a:pt x="7678765" y="1659660"/>
                </a:lnTo>
                <a:lnTo>
                  <a:pt x="0" y="1659660"/>
                </a:lnTo>
                <a:lnTo>
                  <a:pt x="0" y="0"/>
                </a:lnTo>
                <a:close/>
              </a:path>
            </a:pathLst>
          </a:custGeom>
          <a:solidFill>
            <a:srgbClr val="2B2B2B"/>
          </a:solidFill>
        </p:spPr>
        <p:txBody>
          <a:bodyPr wrap="square" lIns="0" tIns="0" rIns="0" bIns="0" rtlCol="0"/>
          <a:lstStyle/>
          <a:p>
            <a:endParaRPr sz="2399"/>
          </a:p>
        </p:txBody>
      </p:sp>
      <p:sp>
        <p:nvSpPr>
          <p:cNvPr id="4" name="object 4"/>
          <p:cNvSpPr txBox="1"/>
          <p:nvPr/>
        </p:nvSpPr>
        <p:spPr>
          <a:xfrm>
            <a:off x="2058095" y="2921319"/>
            <a:ext cx="4687618" cy="837640"/>
          </a:xfrm>
          <a:prstGeom prst="rect">
            <a:avLst/>
          </a:prstGeom>
        </p:spPr>
        <p:txBody>
          <a:bodyPr vert="horz" wrap="square" lIns="0" tIns="16929" rIns="0" bIns="0" rtlCol="0">
            <a:spAutoFit/>
          </a:bodyPr>
          <a:lstStyle/>
          <a:p>
            <a:pPr marL="16929">
              <a:spcBef>
                <a:spcPts val="133"/>
              </a:spcBef>
            </a:pPr>
            <a:r>
              <a:rPr sz="5332" spc="-40" dirty="0">
                <a:solidFill>
                  <a:srgbClr val="FFFFFF"/>
                </a:solidFill>
                <a:latin typeface="Calibri"/>
                <a:cs typeface="Calibri"/>
              </a:rPr>
              <a:t>What </a:t>
            </a:r>
            <a:r>
              <a:rPr sz="5332" spc="133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5332" spc="313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5332" spc="107" dirty="0">
                <a:solidFill>
                  <a:srgbClr val="FFFFFF"/>
                </a:solidFill>
                <a:latin typeface="Calibri"/>
                <a:cs typeface="Calibri"/>
              </a:rPr>
              <a:t>GitHub?</a:t>
            </a:r>
            <a:endParaRPr sz="5332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" y="2238392"/>
            <a:ext cx="1953598" cy="2212609"/>
          </a:xfrm>
          <a:custGeom>
            <a:avLst/>
            <a:gdLst/>
            <a:ahLst/>
            <a:cxnLst/>
            <a:rect l="l" t="t" r="r" b="b"/>
            <a:pathLst>
              <a:path w="1465580" h="1659889">
                <a:moveTo>
                  <a:pt x="0" y="0"/>
                </a:moveTo>
                <a:lnTo>
                  <a:pt x="1465230" y="0"/>
                </a:lnTo>
                <a:lnTo>
                  <a:pt x="1465230" y="1659660"/>
                </a:lnTo>
                <a:lnTo>
                  <a:pt x="0" y="1659660"/>
                </a:lnTo>
                <a:lnTo>
                  <a:pt x="0" y="0"/>
                </a:lnTo>
                <a:close/>
              </a:path>
            </a:pathLst>
          </a:custGeom>
          <a:solidFill>
            <a:srgbClr val="2B2B2B"/>
          </a:solidFill>
        </p:spPr>
        <p:txBody>
          <a:bodyPr wrap="square" lIns="0" tIns="0" rIns="0" bIns="0" rtlCol="0"/>
          <a:lstStyle/>
          <a:p>
            <a:endParaRPr sz="2399"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523449" y="2280060"/>
            <a:ext cx="913315" cy="1986416"/>
          </a:xfrm>
          <a:prstGeom prst="rect">
            <a:avLst/>
          </a:prstGeom>
        </p:spPr>
        <p:txBody>
          <a:bodyPr vert="horz" wrap="square" lIns="0" tIns="16929" rIns="0" bIns="0" rtlCol="0" anchor="b">
            <a:spAutoFit/>
          </a:bodyPr>
          <a:lstStyle/>
          <a:p>
            <a:pPr marL="16929">
              <a:lnSpc>
                <a:spcPct val="100000"/>
              </a:lnSpc>
              <a:spcBef>
                <a:spcPts val="133"/>
              </a:spcBef>
            </a:pPr>
            <a:r>
              <a:rPr sz="12797" spc="433" dirty="0">
                <a:solidFill>
                  <a:srgbClr val="3D8CA0"/>
                </a:solidFill>
              </a:rPr>
              <a:t>4</a:t>
            </a:r>
            <a:endParaRPr sz="12797"/>
          </a:p>
        </p:txBody>
      </p:sp>
    </p:spTree>
    <p:extLst>
      <p:ext uri="{BB962C8B-B14F-4D97-AF65-F5344CB8AC3E}">
        <p14:creationId xmlns:p14="http://schemas.microsoft.com/office/powerpoint/2010/main" val="80902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210222" y="-47531"/>
            <a:ext cx="3757375" cy="1330018"/>
          </a:xfrm>
          <a:prstGeom prst="rect">
            <a:avLst/>
          </a:prstGeom>
        </p:spPr>
        <p:txBody>
          <a:bodyPr vert="horz" wrap="square" lIns="0" tIns="16929" rIns="0" bIns="0" rtlCol="0" anchor="b">
            <a:spAutoFit/>
          </a:bodyPr>
          <a:lstStyle/>
          <a:p>
            <a:pPr marL="16929">
              <a:lnSpc>
                <a:spcPct val="100000"/>
              </a:lnSpc>
              <a:spcBef>
                <a:spcPts val="133"/>
              </a:spcBef>
            </a:pPr>
            <a:r>
              <a:rPr sz="4266" spc="-33" dirty="0"/>
              <a:t>What </a:t>
            </a:r>
            <a:r>
              <a:rPr sz="4266" spc="107" dirty="0"/>
              <a:t>is</a:t>
            </a:r>
            <a:r>
              <a:rPr sz="4266" spc="227" dirty="0"/>
              <a:t> </a:t>
            </a:r>
            <a:r>
              <a:rPr sz="4266" spc="87" dirty="0"/>
              <a:t>GitHub?</a:t>
            </a:r>
            <a:endParaRPr sz="4266"/>
          </a:p>
        </p:txBody>
      </p:sp>
      <p:sp>
        <p:nvSpPr>
          <p:cNvPr id="3" name="object 3"/>
          <p:cNvSpPr txBox="1"/>
          <p:nvPr/>
        </p:nvSpPr>
        <p:spPr>
          <a:xfrm>
            <a:off x="4210222" y="1689382"/>
            <a:ext cx="7027196" cy="4317878"/>
          </a:xfrm>
          <a:prstGeom prst="rect">
            <a:avLst/>
          </a:prstGeom>
        </p:spPr>
        <p:txBody>
          <a:bodyPr vert="horz" wrap="square" lIns="0" tIns="49940" rIns="0" bIns="0" rtlCol="0">
            <a:spAutoFit/>
          </a:bodyPr>
          <a:lstStyle/>
          <a:p>
            <a:pPr marL="694093" indent="-677164">
              <a:spcBef>
                <a:spcPts val="393"/>
              </a:spcBef>
              <a:buClr>
                <a:srgbClr val="E5425D"/>
              </a:buClr>
              <a:buFont typeface="Arial"/>
              <a:buChar char="•"/>
              <a:tabLst>
                <a:tab pos="701711" algn="l"/>
                <a:tab pos="702558" algn="l"/>
              </a:tabLst>
            </a:pPr>
            <a:r>
              <a:rPr sz="3199" spc="33" dirty="0">
                <a:solidFill>
                  <a:srgbClr val="414141"/>
                </a:solidFill>
                <a:latin typeface="Calibri"/>
                <a:cs typeface="Calibri"/>
                <a:hlinkClick r:id="rId2"/>
              </a:rPr>
              <a:t>www.github.com</a:t>
            </a:r>
            <a:endParaRPr sz="3199">
              <a:latin typeface="Calibri"/>
              <a:cs typeface="Calibri"/>
            </a:endParaRPr>
          </a:p>
          <a:p>
            <a:pPr marL="694093" marR="530727" indent="-677164">
              <a:lnSpc>
                <a:spcPts val="3492"/>
              </a:lnSpc>
              <a:spcBef>
                <a:spcPts val="667"/>
              </a:spcBef>
              <a:buClr>
                <a:srgbClr val="E5425D"/>
              </a:buClr>
              <a:buFont typeface="Arial"/>
              <a:buChar char="•"/>
              <a:tabLst>
                <a:tab pos="701711" algn="l"/>
                <a:tab pos="702558" algn="l"/>
              </a:tabLst>
            </a:pPr>
            <a:r>
              <a:rPr sz="3199" spc="120" dirty="0">
                <a:solidFill>
                  <a:srgbClr val="414141"/>
                </a:solidFill>
                <a:latin typeface="Calibri"/>
                <a:cs typeface="Calibri"/>
              </a:rPr>
              <a:t>Largest </a:t>
            </a:r>
            <a:r>
              <a:rPr sz="3199" spc="133" dirty="0">
                <a:solidFill>
                  <a:srgbClr val="414141"/>
                </a:solidFill>
                <a:latin typeface="Calibri"/>
                <a:cs typeface="Calibri"/>
              </a:rPr>
              <a:t>web-based </a:t>
            </a:r>
            <a:r>
              <a:rPr sz="3199" spc="20" dirty="0">
                <a:solidFill>
                  <a:srgbClr val="414141"/>
                </a:solidFill>
                <a:latin typeface="Calibri"/>
                <a:cs typeface="Calibri"/>
              </a:rPr>
              <a:t>git </a:t>
            </a:r>
            <a:r>
              <a:rPr sz="3199" spc="47" dirty="0">
                <a:solidFill>
                  <a:srgbClr val="414141"/>
                </a:solidFill>
                <a:latin typeface="Calibri"/>
                <a:cs typeface="Calibri"/>
              </a:rPr>
              <a:t>repository  </a:t>
            </a:r>
            <a:r>
              <a:rPr sz="3199" spc="73" dirty="0">
                <a:solidFill>
                  <a:srgbClr val="414141"/>
                </a:solidFill>
                <a:latin typeface="Calibri"/>
                <a:cs typeface="Calibri"/>
              </a:rPr>
              <a:t>hosting</a:t>
            </a:r>
            <a:r>
              <a:rPr sz="3199" spc="93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3199" spc="113" dirty="0">
                <a:solidFill>
                  <a:srgbClr val="414141"/>
                </a:solidFill>
                <a:latin typeface="Calibri"/>
                <a:cs typeface="Calibri"/>
              </a:rPr>
              <a:t>service</a:t>
            </a:r>
            <a:endParaRPr sz="3199">
              <a:latin typeface="Calibri"/>
              <a:cs typeface="Calibri"/>
            </a:endParaRPr>
          </a:p>
          <a:p>
            <a:pPr marL="1007281" lvl="1" indent="-380905">
              <a:spcBef>
                <a:spcPts val="267"/>
              </a:spcBef>
              <a:buClr>
                <a:srgbClr val="E5425D"/>
              </a:buClr>
              <a:buFont typeface="Arial"/>
              <a:buChar char="•"/>
              <a:tabLst>
                <a:tab pos="1006435" algn="l"/>
                <a:tab pos="1007281" algn="l"/>
              </a:tabLst>
            </a:pPr>
            <a:r>
              <a:rPr sz="2666" spc="87" dirty="0">
                <a:solidFill>
                  <a:srgbClr val="202020"/>
                </a:solidFill>
                <a:latin typeface="Calibri"/>
                <a:cs typeface="Calibri"/>
              </a:rPr>
              <a:t>Aka, </a:t>
            </a:r>
            <a:r>
              <a:rPr sz="2666" spc="67" dirty="0">
                <a:solidFill>
                  <a:srgbClr val="202020"/>
                </a:solidFill>
                <a:latin typeface="Calibri"/>
                <a:cs typeface="Calibri"/>
              </a:rPr>
              <a:t>hosts </a:t>
            </a:r>
            <a:r>
              <a:rPr sz="2666" spc="13" dirty="0">
                <a:solidFill>
                  <a:srgbClr val="202020"/>
                </a:solidFill>
                <a:latin typeface="Calibri"/>
                <a:cs typeface="Calibri"/>
              </a:rPr>
              <a:t>‘</a:t>
            </a:r>
            <a:r>
              <a:rPr sz="2666" spc="13" dirty="0">
                <a:solidFill>
                  <a:srgbClr val="0000FF"/>
                </a:solidFill>
                <a:latin typeface="Calibri"/>
                <a:cs typeface="Calibri"/>
              </a:rPr>
              <a:t>remote</a:t>
            </a:r>
            <a:r>
              <a:rPr sz="2666" spc="10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666" spc="40" dirty="0">
                <a:solidFill>
                  <a:srgbClr val="0000FF"/>
                </a:solidFill>
                <a:latin typeface="Calibri"/>
                <a:cs typeface="Calibri"/>
              </a:rPr>
              <a:t>repositories</a:t>
            </a:r>
            <a:r>
              <a:rPr sz="2666" spc="40" dirty="0">
                <a:solidFill>
                  <a:srgbClr val="202020"/>
                </a:solidFill>
                <a:latin typeface="Calibri"/>
                <a:cs typeface="Calibri"/>
              </a:rPr>
              <a:t>’</a:t>
            </a:r>
            <a:endParaRPr sz="2666">
              <a:latin typeface="Calibri"/>
              <a:cs typeface="Calibri"/>
            </a:endParaRPr>
          </a:p>
          <a:p>
            <a:pPr marL="694093" marR="398680" indent="-677164">
              <a:lnSpc>
                <a:spcPts val="3492"/>
              </a:lnSpc>
              <a:spcBef>
                <a:spcPts val="746"/>
              </a:spcBef>
              <a:buClr>
                <a:srgbClr val="E5425D"/>
              </a:buClr>
              <a:buFont typeface="Arial"/>
              <a:buChar char="•"/>
              <a:tabLst>
                <a:tab pos="701711" algn="l"/>
                <a:tab pos="702558" algn="l"/>
              </a:tabLst>
            </a:pPr>
            <a:r>
              <a:rPr sz="3199" spc="80" dirty="0">
                <a:solidFill>
                  <a:srgbClr val="414141"/>
                </a:solidFill>
                <a:latin typeface="Calibri"/>
                <a:cs typeface="Calibri"/>
              </a:rPr>
              <a:t>Allows </a:t>
            </a:r>
            <a:r>
              <a:rPr sz="3199" spc="-33" dirty="0">
                <a:solidFill>
                  <a:srgbClr val="414141"/>
                </a:solidFill>
                <a:latin typeface="Calibri"/>
                <a:cs typeface="Calibri"/>
              </a:rPr>
              <a:t>for </a:t>
            </a:r>
            <a:r>
              <a:rPr sz="3199" spc="180" dirty="0">
                <a:solidFill>
                  <a:srgbClr val="414141"/>
                </a:solidFill>
                <a:latin typeface="Calibri"/>
                <a:cs typeface="Calibri"/>
              </a:rPr>
              <a:t>code </a:t>
            </a:r>
            <a:r>
              <a:rPr sz="3199" spc="47" dirty="0">
                <a:solidFill>
                  <a:srgbClr val="414141"/>
                </a:solidFill>
                <a:latin typeface="Calibri"/>
                <a:cs typeface="Calibri"/>
              </a:rPr>
              <a:t>collaboration </a:t>
            </a:r>
            <a:r>
              <a:rPr sz="3199" spc="-47" dirty="0">
                <a:solidFill>
                  <a:srgbClr val="414141"/>
                </a:solidFill>
                <a:latin typeface="Calibri"/>
                <a:cs typeface="Calibri"/>
              </a:rPr>
              <a:t>with  </a:t>
            </a:r>
            <a:r>
              <a:rPr sz="3199" spc="113" dirty="0">
                <a:solidFill>
                  <a:srgbClr val="414141"/>
                </a:solidFill>
                <a:latin typeface="Calibri"/>
                <a:cs typeface="Calibri"/>
              </a:rPr>
              <a:t>anyone</a:t>
            </a:r>
            <a:r>
              <a:rPr sz="3199" spc="93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3199" spc="53" dirty="0">
                <a:solidFill>
                  <a:srgbClr val="414141"/>
                </a:solidFill>
                <a:latin typeface="Calibri"/>
                <a:cs typeface="Calibri"/>
              </a:rPr>
              <a:t>online</a:t>
            </a:r>
            <a:endParaRPr sz="3199">
              <a:latin typeface="Calibri"/>
              <a:cs typeface="Calibri"/>
            </a:endParaRPr>
          </a:p>
          <a:p>
            <a:pPr marL="702558" indent="-685629">
              <a:spcBef>
                <a:spcPts val="339"/>
              </a:spcBef>
              <a:buClr>
                <a:srgbClr val="E5425D"/>
              </a:buClr>
              <a:buFont typeface="Arial"/>
              <a:buChar char="•"/>
              <a:tabLst>
                <a:tab pos="701711" algn="l"/>
                <a:tab pos="702558" algn="l"/>
              </a:tabLst>
            </a:pPr>
            <a:r>
              <a:rPr sz="3199" spc="180" dirty="0">
                <a:solidFill>
                  <a:srgbClr val="414141"/>
                </a:solidFill>
                <a:latin typeface="Calibri"/>
                <a:cs typeface="Calibri"/>
              </a:rPr>
              <a:t>Adds </a:t>
            </a:r>
            <a:r>
              <a:rPr sz="3199" spc="40" dirty="0">
                <a:solidFill>
                  <a:srgbClr val="414141"/>
                </a:solidFill>
                <a:latin typeface="Calibri"/>
                <a:cs typeface="Calibri"/>
              </a:rPr>
              <a:t>extra </a:t>
            </a:r>
            <a:r>
              <a:rPr sz="3199" dirty="0">
                <a:solidFill>
                  <a:srgbClr val="414141"/>
                </a:solidFill>
                <a:latin typeface="Calibri"/>
                <a:cs typeface="Calibri"/>
              </a:rPr>
              <a:t>functionality </a:t>
            </a:r>
            <a:r>
              <a:rPr sz="3199" spc="87" dirty="0">
                <a:solidFill>
                  <a:srgbClr val="414141"/>
                </a:solidFill>
                <a:latin typeface="Calibri"/>
                <a:cs typeface="Calibri"/>
              </a:rPr>
              <a:t>on </a:t>
            </a:r>
            <a:r>
              <a:rPr sz="3199" spc="27" dirty="0">
                <a:solidFill>
                  <a:srgbClr val="414141"/>
                </a:solidFill>
                <a:latin typeface="Calibri"/>
                <a:cs typeface="Calibri"/>
              </a:rPr>
              <a:t>top </a:t>
            </a:r>
            <a:r>
              <a:rPr sz="3199" dirty="0">
                <a:solidFill>
                  <a:srgbClr val="414141"/>
                </a:solidFill>
                <a:latin typeface="Calibri"/>
                <a:cs typeface="Calibri"/>
              </a:rPr>
              <a:t>of</a:t>
            </a:r>
            <a:r>
              <a:rPr sz="3199" spc="260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3199" spc="20" dirty="0">
                <a:solidFill>
                  <a:srgbClr val="414141"/>
                </a:solidFill>
                <a:latin typeface="Calibri"/>
                <a:cs typeface="Calibri"/>
              </a:rPr>
              <a:t>git</a:t>
            </a:r>
            <a:endParaRPr sz="3199">
              <a:latin typeface="Calibri"/>
              <a:cs typeface="Calibri"/>
            </a:endParaRPr>
          </a:p>
          <a:p>
            <a:pPr marL="998817" marR="171830" lvl="1" indent="-372440">
              <a:lnSpc>
                <a:spcPts val="2826"/>
              </a:lnSpc>
              <a:spcBef>
                <a:spcPts val="760"/>
              </a:spcBef>
              <a:buClr>
                <a:srgbClr val="E5425D"/>
              </a:buClr>
              <a:buFont typeface="Arial"/>
              <a:buChar char="•"/>
              <a:tabLst>
                <a:tab pos="1006435" algn="l"/>
                <a:tab pos="1007281" algn="l"/>
              </a:tabLst>
            </a:pPr>
            <a:r>
              <a:rPr sz="2666" spc="-13" dirty="0">
                <a:solidFill>
                  <a:srgbClr val="202020"/>
                </a:solidFill>
                <a:latin typeface="Calibri"/>
                <a:cs typeface="Calibri"/>
              </a:rPr>
              <a:t>UI, </a:t>
            </a:r>
            <a:r>
              <a:rPr sz="2666" spc="33" dirty="0">
                <a:solidFill>
                  <a:srgbClr val="202020"/>
                </a:solidFill>
                <a:latin typeface="Calibri"/>
                <a:cs typeface="Calibri"/>
              </a:rPr>
              <a:t>documentation, </a:t>
            </a:r>
            <a:r>
              <a:rPr sz="2666" spc="140" dirty="0">
                <a:solidFill>
                  <a:srgbClr val="202020"/>
                </a:solidFill>
                <a:latin typeface="Calibri"/>
                <a:cs typeface="Calibri"/>
              </a:rPr>
              <a:t>bug </a:t>
            </a:r>
            <a:r>
              <a:rPr sz="2666" spc="40" dirty="0">
                <a:solidFill>
                  <a:srgbClr val="202020"/>
                </a:solidFill>
                <a:latin typeface="Calibri"/>
                <a:cs typeface="Calibri"/>
              </a:rPr>
              <a:t>tracking, </a:t>
            </a:r>
            <a:r>
              <a:rPr sz="2666" spc="20" dirty="0">
                <a:solidFill>
                  <a:srgbClr val="202020"/>
                </a:solidFill>
                <a:latin typeface="Calibri"/>
                <a:cs typeface="Calibri"/>
              </a:rPr>
              <a:t>feature  </a:t>
            </a:r>
            <a:r>
              <a:rPr sz="2666" spc="60" dirty="0">
                <a:solidFill>
                  <a:srgbClr val="202020"/>
                </a:solidFill>
                <a:latin typeface="Calibri"/>
                <a:cs typeface="Calibri"/>
              </a:rPr>
              <a:t>requests, </a:t>
            </a:r>
            <a:r>
              <a:rPr sz="2666" spc="13" dirty="0">
                <a:solidFill>
                  <a:srgbClr val="202020"/>
                </a:solidFill>
                <a:latin typeface="Calibri"/>
                <a:cs typeface="Calibri"/>
              </a:rPr>
              <a:t>pull </a:t>
            </a:r>
            <a:r>
              <a:rPr sz="2666" spc="60" dirty="0">
                <a:solidFill>
                  <a:srgbClr val="202020"/>
                </a:solidFill>
                <a:latin typeface="Calibri"/>
                <a:cs typeface="Calibri"/>
              </a:rPr>
              <a:t>requests, </a:t>
            </a:r>
            <a:r>
              <a:rPr sz="2733" i="1" dirty="0">
                <a:solidFill>
                  <a:srgbClr val="2B2B2B"/>
                </a:solidFill>
                <a:latin typeface="Cambria"/>
                <a:cs typeface="Cambria"/>
              </a:rPr>
              <a:t>and</a:t>
            </a:r>
            <a:r>
              <a:rPr sz="2733" i="1" spc="193" dirty="0">
                <a:solidFill>
                  <a:srgbClr val="2B2B2B"/>
                </a:solidFill>
                <a:latin typeface="Cambria"/>
                <a:cs typeface="Cambria"/>
              </a:rPr>
              <a:t> </a:t>
            </a:r>
            <a:r>
              <a:rPr sz="2733" i="1" spc="-27" dirty="0">
                <a:solidFill>
                  <a:srgbClr val="2B2B2B"/>
                </a:solidFill>
                <a:latin typeface="Cambria"/>
                <a:cs typeface="Cambria"/>
              </a:rPr>
              <a:t>more!</a:t>
            </a:r>
            <a:endParaRPr sz="2733">
              <a:latin typeface="Cambria"/>
              <a:cs typeface="Cambri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24842" y="3771336"/>
            <a:ext cx="2836482" cy="235782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399"/>
          </a:p>
        </p:txBody>
      </p:sp>
      <p:sp>
        <p:nvSpPr>
          <p:cNvPr id="5" name="object 5"/>
          <p:cNvSpPr txBox="1"/>
          <p:nvPr/>
        </p:nvSpPr>
        <p:spPr>
          <a:xfrm>
            <a:off x="524840" y="6098934"/>
            <a:ext cx="2862681" cy="430743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60944" rIns="0" bIns="0" rtlCol="0">
            <a:spAutoFit/>
          </a:bodyPr>
          <a:lstStyle/>
          <a:p>
            <a:pPr marL="883699">
              <a:spcBef>
                <a:spcPts val="480"/>
              </a:spcBef>
            </a:pPr>
            <a:r>
              <a:rPr sz="2399" spc="27" dirty="0">
                <a:solidFill>
                  <a:srgbClr val="414141"/>
                </a:solidFill>
                <a:latin typeface="Calibri"/>
                <a:cs typeface="Calibri"/>
              </a:rPr>
              <a:t>Octocat!</a:t>
            </a:r>
            <a:endParaRPr sz="2399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84402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210222" y="-47531"/>
            <a:ext cx="3757375" cy="1330018"/>
          </a:xfrm>
          <a:prstGeom prst="rect">
            <a:avLst/>
          </a:prstGeom>
        </p:spPr>
        <p:txBody>
          <a:bodyPr vert="horz" wrap="square" lIns="0" tIns="16929" rIns="0" bIns="0" rtlCol="0" anchor="b">
            <a:spAutoFit/>
          </a:bodyPr>
          <a:lstStyle/>
          <a:p>
            <a:pPr marL="16929">
              <a:lnSpc>
                <a:spcPct val="100000"/>
              </a:lnSpc>
              <a:spcBef>
                <a:spcPts val="133"/>
              </a:spcBef>
            </a:pPr>
            <a:r>
              <a:rPr sz="4266" spc="-33" dirty="0"/>
              <a:t>What </a:t>
            </a:r>
            <a:r>
              <a:rPr sz="4266" spc="107" dirty="0"/>
              <a:t>is</a:t>
            </a:r>
            <a:r>
              <a:rPr sz="4266" spc="227" dirty="0"/>
              <a:t> </a:t>
            </a:r>
            <a:r>
              <a:rPr sz="4266" spc="87" dirty="0"/>
              <a:t>GitHub?</a:t>
            </a:r>
            <a:endParaRPr sz="4266"/>
          </a:p>
        </p:txBody>
      </p:sp>
      <p:sp>
        <p:nvSpPr>
          <p:cNvPr id="3" name="object 3"/>
          <p:cNvSpPr txBox="1"/>
          <p:nvPr/>
        </p:nvSpPr>
        <p:spPr>
          <a:xfrm>
            <a:off x="4210222" y="1659589"/>
            <a:ext cx="6809660" cy="1952447"/>
          </a:xfrm>
          <a:prstGeom prst="rect">
            <a:avLst/>
          </a:prstGeom>
        </p:spPr>
        <p:txBody>
          <a:bodyPr vert="horz" wrap="square" lIns="0" tIns="120195" rIns="0" bIns="0" rtlCol="0">
            <a:spAutoFit/>
          </a:bodyPr>
          <a:lstStyle/>
          <a:p>
            <a:pPr marL="694093" indent="-677164">
              <a:spcBef>
                <a:spcPts val="946"/>
              </a:spcBef>
              <a:buClr>
                <a:srgbClr val="E5425D"/>
              </a:buClr>
              <a:buFont typeface="Arial"/>
              <a:buChar char="•"/>
              <a:tabLst>
                <a:tab pos="701711" algn="l"/>
                <a:tab pos="702558" algn="l"/>
              </a:tabLst>
            </a:pPr>
            <a:r>
              <a:rPr sz="3732" spc="167" dirty="0">
                <a:solidFill>
                  <a:srgbClr val="414141"/>
                </a:solidFill>
                <a:latin typeface="Calibri"/>
                <a:cs typeface="Calibri"/>
              </a:rPr>
              <a:t>Founded </a:t>
            </a:r>
            <a:r>
              <a:rPr sz="3732" spc="-7" dirty="0">
                <a:solidFill>
                  <a:srgbClr val="414141"/>
                </a:solidFill>
                <a:latin typeface="Calibri"/>
                <a:cs typeface="Calibri"/>
              </a:rPr>
              <a:t>in</a:t>
            </a:r>
            <a:r>
              <a:rPr sz="3732" spc="60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3732" spc="313" dirty="0">
                <a:solidFill>
                  <a:srgbClr val="414141"/>
                </a:solidFill>
                <a:latin typeface="Calibri"/>
                <a:cs typeface="Calibri"/>
              </a:rPr>
              <a:t>2008</a:t>
            </a:r>
            <a:endParaRPr sz="3732">
              <a:latin typeface="Calibri"/>
              <a:cs typeface="Calibri"/>
            </a:endParaRPr>
          </a:p>
          <a:p>
            <a:pPr marL="694093" marR="6772" indent="-677164">
              <a:lnSpc>
                <a:spcPts val="4438"/>
              </a:lnSpc>
              <a:spcBef>
                <a:spcPts val="1000"/>
              </a:spcBef>
              <a:buClr>
                <a:srgbClr val="E5425D"/>
              </a:buClr>
              <a:buFont typeface="Arial"/>
              <a:buChar char="•"/>
              <a:tabLst>
                <a:tab pos="701711" algn="l"/>
                <a:tab pos="702558" algn="l"/>
              </a:tabLst>
            </a:pPr>
            <a:r>
              <a:rPr sz="3732" spc="152" dirty="0">
                <a:solidFill>
                  <a:srgbClr val="414141"/>
                </a:solidFill>
                <a:latin typeface="Calibri"/>
                <a:cs typeface="Calibri"/>
              </a:rPr>
              <a:t>Also has </a:t>
            </a:r>
            <a:r>
              <a:rPr sz="3732" spc="100" dirty="0">
                <a:solidFill>
                  <a:srgbClr val="414141"/>
                </a:solidFill>
                <a:latin typeface="Calibri"/>
                <a:cs typeface="Calibri"/>
              </a:rPr>
              <a:t>an </a:t>
            </a:r>
            <a:r>
              <a:rPr sz="3732" spc="73" dirty="0">
                <a:solidFill>
                  <a:srgbClr val="414141"/>
                </a:solidFill>
                <a:latin typeface="Calibri"/>
                <a:cs typeface="Calibri"/>
              </a:rPr>
              <a:t>Enterprise</a:t>
            </a:r>
            <a:r>
              <a:rPr sz="3732" spc="-7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3732" spc="40" dirty="0">
                <a:solidFill>
                  <a:srgbClr val="414141"/>
                </a:solidFill>
                <a:latin typeface="Calibri"/>
                <a:cs typeface="Calibri"/>
              </a:rPr>
              <a:t>edition  </a:t>
            </a:r>
            <a:r>
              <a:rPr sz="3732" spc="-40" dirty="0">
                <a:solidFill>
                  <a:srgbClr val="414141"/>
                </a:solidFill>
                <a:latin typeface="Calibri"/>
                <a:cs typeface="Calibri"/>
              </a:rPr>
              <a:t>for</a:t>
            </a:r>
            <a:r>
              <a:rPr sz="3732" spc="113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3732" spc="173" dirty="0">
                <a:solidFill>
                  <a:srgbClr val="414141"/>
                </a:solidFill>
                <a:latin typeface="Calibri"/>
                <a:cs typeface="Calibri"/>
              </a:rPr>
              <a:t>businesses</a:t>
            </a:r>
            <a:endParaRPr sz="3732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24842" y="3771336"/>
            <a:ext cx="2836482" cy="23578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399"/>
          </a:p>
        </p:txBody>
      </p:sp>
      <p:sp>
        <p:nvSpPr>
          <p:cNvPr id="5" name="object 5"/>
          <p:cNvSpPr txBox="1"/>
          <p:nvPr/>
        </p:nvSpPr>
        <p:spPr>
          <a:xfrm>
            <a:off x="524840" y="6098934"/>
            <a:ext cx="2862681" cy="430743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60944" rIns="0" bIns="0" rtlCol="0">
            <a:spAutoFit/>
          </a:bodyPr>
          <a:lstStyle/>
          <a:p>
            <a:pPr marL="883699">
              <a:spcBef>
                <a:spcPts val="480"/>
              </a:spcBef>
            </a:pPr>
            <a:r>
              <a:rPr sz="2399" spc="27" dirty="0">
                <a:solidFill>
                  <a:srgbClr val="414141"/>
                </a:solidFill>
                <a:latin typeface="Calibri"/>
                <a:cs typeface="Calibri"/>
              </a:rPr>
              <a:t>Octocat!</a:t>
            </a:r>
            <a:endParaRPr sz="2399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45169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5361AF-0400-4A65-A8DD-B231ABE14F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Lambda Operations/Functions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A49BCF-CC6B-4A84-BB44-0FE14A66B3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shorturl.at/wFSW5</a:t>
            </a:r>
          </a:p>
          <a:p>
            <a:r>
              <a:rPr lang="en-US" dirty="0"/>
              <a:t>shorturl.at/AIMO6</a:t>
            </a:r>
          </a:p>
        </p:txBody>
      </p:sp>
    </p:spTree>
    <p:extLst>
      <p:ext uri="{BB962C8B-B14F-4D97-AF65-F5344CB8AC3E}">
        <p14:creationId xmlns:p14="http://schemas.microsoft.com/office/powerpoint/2010/main" val="3340593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9705"/>
            <a:ext cx="12188822" cy="683740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399"/>
          </a:p>
        </p:txBody>
      </p:sp>
      <p:sp>
        <p:nvSpPr>
          <p:cNvPr id="3" name="object 3"/>
          <p:cNvSpPr/>
          <p:nvPr/>
        </p:nvSpPr>
        <p:spPr>
          <a:xfrm>
            <a:off x="0" y="3182213"/>
            <a:ext cx="148128" cy="2064482"/>
          </a:xfrm>
          <a:custGeom>
            <a:avLst/>
            <a:gdLst/>
            <a:ahLst/>
            <a:cxnLst/>
            <a:rect l="l" t="t" r="r" b="b"/>
            <a:pathLst>
              <a:path w="111125" h="1548764">
                <a:moveTo>
                  <a:pt x="110964" y="1548283"/>
                </a:moveTo>
                <a:lnTo>
                  <a:pt x="110964" y="0"/>
                </a:lnTo>
                <a:lnTo>
                  <a:pt x="0" y="0"/>
                </a:lnTo>
                <a:lnTo>
                  <a:pt x="0" y="1548283"/>
                </a:lnTo>
                <a:lnTo>
                  <a:pt x="110964" y="1548283"/>
                </a:lnTo>
                <a:close/>
              </a:path>
            </a:pathLst>
          </a:custGeom>
          <a:solidFill>
            <a:srgbClr val="FC306E"/>
          </a:solidFill>
        </p:spPr>
        <p:txBody>
          <a:bodyPr wrap="square" lIns="0" tIns="0" rIns="0" bIns="0" rtlCol="0"/>
          <a:lstStyle/>
          <a:p>
            <a:endParaRPr sz="2399"/>
          </a:p>
        </p:txBody>
      </p:sp>
      <p:sp>
        <p:nvSpPr>
          <p:cNvPr id="4" name="object 4"/>
          <p:cNvSpPr/>
          <p:nvPr/>
        </p:nvSpPr>
        <p:spPr>
          <a:xfrm>
            <a:off x="4903251" y="466402"/>
            <a:ext cx="2347475" cy="238322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399"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771492" y="2952806"/>
            <a:ext cx="4999111" cy="1330018"/>
          </a:xfrm>
          <a:prstGeom prst="rect">
            <a:avLst/>
          </a:prstGeom>
        </p:spPr>
        <p:txBody>
          <a:bodyPr vert="horz" wrap="square" lIns="0" tIns="16929" rIns="0" bIns="0" rtlCol="0" anchor="b">
            <a:spAutoFit/>
          </a:bodyPr>
          <a:lstStyle/>
          <a:p>
            <a:pPr marL="16929">
              <a:lnSpc>
                <a:spcPct val="100000"/>
              </a:lnSpc>
              <a:spcBef>
                <a:spcPts val="133"/>
              </a:spcBef>
            </a:pPr>
            <a:r>
              <a:rPr sz="4266" spc="60" dirty="0"/>
              <a:t>Additional</a:t>
            </a:r>
            <a:r>
              <a:rPr sz="4266" spc="73" dirty="0"/>
              <a:t> </a:t>
            </a:r>
            <a:r>
              <a:rPr sz="4266" spc="200" dirty="0"/>
              <a:t>Resources</a:t>
            </a:r>
            <a:endParaRPr sz="4266"/>
          </a:p>
        </p:txBody>
      </p:sp>
    </p:spTree>
    <p:extLst>
      <p:ext uri="{BB962C8B-B14F-4D97-AF65-F5344CB8AC3E}">
        <p14:creationId xmlns:p14="http://schemas.microsoft.com/office/powerpoint/2010/main" val="3720707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210222" y="-47531"/>
            <a:ext cx="4999111" cy="1330018"/>
          </a:xfrm>
          <a:prstGeom prst="rect">
            <a:avLst/>
          </a:prstGeom>
        </p:spPr>
        <p:txBody>
          <a:bodyPr vert="horz" wrap="square" lIns="0" tIns="16929" rIns="0" bIns="0" rtlCol="0" anchor="b">
            <a:spAutoFit/>
          </a:bodyPr>
          <a:lstStyle/>
          <a:p>
            <a:pPr marL="16929">
              <a:lnSpc>
                <a:spcPct val="100000"/>
              </a:lnSpc>
              <a:spcBef>
                <a:spcPts val="133"/>
              </a:spcBef>
            </a:pPr>
            <a:r>
              <a:rPr sz="4266" spc="60" dirty="0"/>
              <a:t>Additional</a:t>
            </a:r>
            <a:r>
              <a:rPr sz="4266" spc="73" dirty="0"/>
              <a:t> </a:t>
            </a:r>
            <a:r>
              <a:rPr sz="4266" spc="200" dirty="0"/>
              <a:t>Resources</a:t>
            </a:r>
            <a:endParaRPr sz="4266"/>
          </a:p>
        </p:txBody>
      </p:sp>
      <p:sp>
        <p:nvSpPr>
          <p:cNvPr id="3" name="object 3"/>
          <p:cNvSpPr txBox="1"/>
          <p:nvPr/>
        </p:nvSpPr>
        <p:spPr>
          <a:xfrm>
            <a:off x="4210222" y="1797896"/>
            <a:ext cx="6850289" cy="4313142"/>
          </a:xfrm>
          <a:prstGeom prst="rect">
            <a:avLst/>
          </a:prstGeom>
        </p:spPr>
        <p:txBody>
          <a:bodyPr vert="horz" wrap="square" lIns="0" tIns="16929" rIns="0" bIns="0" rtlCol="0">
            <a:spAutoFit/>
          </a:bodyPr>
          <a:lstStyle/>
          <a:p>
            <a:pPr marL="702558" indent="-685629">
              <a:lnSpc>
                <a:spcPts val="3339"/>
              </a:lnSpc>
              <a:spcBef>
                <a:spcPts val="133"/>
              </a:spcBef>
              <a:buClr>
                <a:srgbClr val="E5425D"/>
              </a:buClr>
              <a:buFont typeface="Arial"/>
              <a:buChar char="•"/>
              <a:tabLst>
                <a:tab pos="701711" algn="l"/>
                <a:tab pos="702558" algn="l"/>
              </a:tabLst>
            </a:pPr>
            <a:r>
              <a:rPr sz="2799" spc="53" dirty="0">
                <a:solidFill>
                  <a:srgbClr val="414141"/>
                </a:solidFill>
                <a:latin typeface="Calibri"/>
                <a:cs typeface="Calibri"/>
              </a:rPr>
              <a:t>Oﬃcial </a:t>
            </a:r>
            <a:r>
              <a:rPr sz="2799" spc="20" dirty="0">
                <a:solidFill>
                  <a:srgbClr val="414141"/>
                </a:solidFill>
                <a:latin typeface="Calibri"/>
                <a:cs typeface="Calibri"/>
              </a:rPr>
              <a:t>git </a:t>
            </a:r>
            <a:r>
              <a:rPr sz="2799" spc="40" dirty="0">
                <a:solidFill>
                  <a:srgbClr val="414141"/>
                </a:solidFill>
                <a:latin typeface="Calibri"/>
                <a:cs typeface="Calibri"/>
              </a:rPr>
              <a:t>site </a:t>
            </a:r>
            <a:r>
              <a:rPr sz="2799" spc="93" dirty="0">
                <a:solidFill>
                  <a:srgbClr val="414141"/>
                </a:solidFill>
                <a:latin typeface="Calibri"/>
                <a:cs typeface="Calibri"/>
              </a:rPr>
              <a:t>and</a:t>
            </a:r>
            <a:r>
              <a:rPr sz="2799" spc="227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2799" spc="-47" dirty="0">
                <a:solidFill>
                  <a:srgbClr val="414141"/>
                </a:solidFill>
                <a:latin typeface="Calibri"/>
                <a:cs typeface="Calibri"/>
              </a:rPr>
              <a:t>tutorial:</a:t>
            </a:r>
            <a:endParaRPr sz="2799">
              <a:latin typeface="Calibri"/>
              <a:cs typeface="Calibri"/>
            </a:endParaRPr>
          </a:p>
          <a:p>
            <a:pPr marL="1235824">
              <a:lnSpc>
                <a:spcPts val="2826"/>
              </a:lnSpc>
            </a:pPr>
            <a:r>
              <a:rPr sz="2399" spc="-20" dirty="0">
                <a:solidFill>
                  <a:srgbClr val="202020"/>
                </a:solidFill>
                <a:latin typeface="Calibri"/>
                <a:cs typeface="Calibri"/>
              </a:rPr>
              <a:t>https://git-scm.com/</a:t>
            </a:r>
            <a:endParaRPr sz="2399">
              <a:latin typeface="Calibri"/>
              <a:cs typeface="Calibri"/>
            </a:endParaRPr>
          </a:p>
          <a:p>
            <a:pPr marL="702558" indent="-685629">
              <a:lnSpc>
                <a:spcPts val="3306"/>
              </a:lnSpc>
              <a:buClr>
                <a:srgbClr val="E5425D"/>
              </a:buClr>
              <a:buFont typeface="Arial"/>
              <a:buChar char="•"/>
              <a:tabLst>
                <a:tab pos="701711" algn="l"/>
                <a:tab pos="702558" algn="l"/>
              </a:tabLst>
            </a:pPr>
            <a:r>
              <a:rPr sz="2799" spc="67" dirty="0">
                <a:solidFill>
                  <a:srgbClr val="414141"/>
                </a:solidFill>
                <a:latin typeface="Calibri"/>
                <a:cs typeface="Calibri"/>
              </a:rPr>
              <a:t>GitHub</a:t>
            </a:r>
            <a:r>
              <a:rPr sz="2799" spc="80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2799" spc="87" dirty="0">
                <a:solidFill>
                  <a:srgbClr val="414141"/>
                </a:solidFill>
                <a:latin typeface="Calibri"/>
                <a:cs typeface="Calibri"/>
              </a:rPr>
              <a:t>guides:</a:t>
            </a:r>
            <a:endParaRPr sz="2799">
              <a:latin typeface="Calibri"/>
              <a:cs typeface="Calibri"/>
            </a:endParaRPr>
          </a:p>
          <a:p>
            <a:pPr marL="1235824">
              <a:lnSpc>
                <a:spcPts val="2859"/>
              </a:lnSpc>
            </a:pPr>
            <a:r>
              <a:rPr sz="2399" dirty="0">
                <a:solidFill>
                  <a:srgbClr val="202020"/>
                </a:solidFill>
                <a:latin typeface="Calibri"/>
                <a:cs typeface="Calibri"/>
              </a:rPr>
              <a:t>https://guides.github.com/</a:t>
            </a:r>
            <a:endParaRPr sz="2399">
              <a:latin typeface="Calibri"/>
              <a:cs typeface="Calibri"/>
            </a:endParaRPr>
          </a:p>
          <a:p>
            <a:pPr marL="702558" indent="-685629">
              <a:lnSpc>
                <a:spcPts val="3339"/>
              </a:lnSpc>
              <a:spcBef>
                <a:spcPts val="67"/>
              </a:spcBef>
              <a:buClr>
                <a:srgbClr val="E5425D"/>
              </a:buClr>
              <a:buFont typeface="Arial"/>
              <a:buChar char="•"/>
              <a:tabLst>
                <a:tab pos="701711" algn="l"/>
                <a:tab pos="702558" algn="l"/>
              </a:tabLst>
            </a:pPr>
            <a:r>
              <a:rPr sz="2799" spc="100" dirty="0">
                <a:solidFill>
                  <a:srgbClr val="414141"/>
                </a:solidFill>
                <a:latin typeface="Calibri"/>
                <a:cs typeface="Calibri"/>
              </a:rPr>
              <a:t>Command</a:t>
            </a:r>
            <a:r>
              <a:rPr sz="2799" spc="80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2799" spc="60" dirty="0">
                <a:solidFill>
                  <a:srgbClr val="414141"/>
                </a:solidFill>
                <a:latin typeface="Calibri"/>
                <a:cs typeface="Calibri"/>
              </a:rPr>
              <a:t>cheatsheet:</a:t>
            </a:r>
            <a:endParaRPr sz="2799">
              <a:latin typeface="Calibri"/>
              <a:cs typeface="Calibri"/>
            </a:endParaRPr>
          </a:p>
          <a:p>
            <a:pPr marL="626377" marR="1302694" indent="609448">
              <a:lnSpc>
                <a:spcPts val="2359"/>
              </a:lnSpc>
              <a:spcBef>
                <a:spcPts val="493"/>
              </a:spcBef>
            </a:pPr>
            <a:r>
              <a:rPr sz="2399" spc="-27" dirty="0">
                <a:solidFill>
                  <a:srgbClr val="202020"/>
                </a:solidFill>
                <a:latin typeface="Calibri"/>
                <a:cs typeface="Calibri"/>
              </a:rPr>
              <a:t>https://training.github.com/kit/  </a:t>
            </a:r>
            <a:r>
              <a:rPr sz="2399" spc="33" dirty="0">
                <a:solidFill>
                  <a:srgbClr val="202020"/>
                </a:solidFill>
                <a:latin typeface="Calibri"/>
                <a:cs typeface="Calibri"/>
              </a:rPr>
              <a:t>downloads/github-git-cheat-sheet.pdf</a:t>
            </a:r>
            <a:endParaRPr sz="2399">
              <a:latin typeface="Calibri"/>
              <a:cs typeface="Calibri"/>
            </a:endParaRPr>
          </a:p>
          <a:p>
            <a:pPr marL="702558" indent="-685629">
              <a:lnSpc>
                <a:spcPts val="3319"/>
              </a:lnSpc>
              <a:buClr>
                <a:srgbClr val="E5425D"/>
              </a:buClr>
              <a:buFont typeface="Arial"/>
              <a:buChar char="•"/>
              <a:tabLst>
                <a:tab pos="701711" algn="l"/>
                <a:tab pos="702558" algn="l"/>
              </a:tabLst>
            </a:pPr>
            <a:r>
              <a:rPr sz="2799" spc="20" dirty="0">
                <a:solidFill>
                  <a:srgbClr val="414141"/>
                </a:solidFill>
                <a:latin typeface="Calibri"/>
                <a:cs typeface="Calibri"/>
              </a:rPr>
              <a:t>Interactive git</a:t>
            </a:r>
            <a:r>
              <a:rPr sz="2799" spc="147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2799" spc="-47" dirty="0">
                <a:solidFill>
                  <a:srgbClr val="414141"/>
                </a:solidFill>
                <a:latin typeface="Calibri"/>
                <a:cs typeface="Calibri"/>
              </a:rPr>
              <a:t>tutorial:</a:t>
            </a:r>
            <a:endParaRPr sz="2799">
              <a:latin typeface="Calibri"/>
              <a:cs typeface="Calibri"/>
            </a:endParaRPr>
          </a:p>
          <a:p>
            <a:pPr marL="1235824">
              <a:lnSpc>
                <a:spcPts val="2859"/>
              </a:lnSpc>
            </a:pPr>
            <a:r>
              <a:rPr sz="2399" spc="-27" dirty="0">
                <a:solidFill>
                  <a:srgbClr val="202020"/>
                </a:solidFill>
                <a:latin typeface="Calibri"/>
                <a:cs typeface="Calibri"/>
              </a:rPr>
              <a:t>https://try.github.io/levels/1/challenges/1</a:t>
            </a:r>
            <a:endParaRPr sz="2399">
              <a:latin typeface="Calibri"/>
              <a:cs typeface="Calibri"/>
            </a:endParaRPr>
          </a:p>
          <a:p>
            <a:pPr marL="702558" indent="-685629">
              <a:lnSpc>
                <a:spcPts val="3339"/>
              </a:lnSpc>
              <a:spcBef>
                <a:spcPts val="67"/>
              </a:spcBef>
              <a:buClr>
                <a:srgbClr val="E5425D"/>
              </a:buClr>
              <a:buFont typeface="Arial"/>
              <a:buChar char="•"/>
              <a:tabLst>
                <a:tab pos="701711" algn="l"/>
                <a:tab pos="702558" algn="l"/>
              </a:tabLst>
            </a:pPr>
            <a:r>
              <a:rPr sz="2799" spc="27" dirty="0">
                <a:solidFill>
                  <a:srgbClr val="414141"/>
                </a:solidFill>
                <a:latin typeface="Calibri"/>
                <a:cs typeface="Calibri"/>
              </a:rPr>
              <a:t>Visual/interactive</a:t>
            </a:r>
            <a:r>
              <a:rPr sz="2799" spc="80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2799" spc="60" dirty="0">
                <a:solidFill>
                  <a:srgbClr val="414141"/>
                </a:solidFill>
                <a:latin typeface="Calibri"/>
                <a:cs typeface="Calibri"/>
              </a:rPr>
              <a:t>cheatsheet:</a:t>
            </a:r>
            <a:endParaRPr sz="2799">
              <a:latin typeface="Calibri"/>
              <a:cs typeface="Calibri"/>
            </a:endParaRPr>
          </a:p>
          <a:p>
            <a:pPr marL="1235824">
              <a:lnSpc>
                <a:spcPts val="2859"/>
              </a:lnSpc>
            </a:pPr>
            <a:r>
              <a:rPr sz="2399" dirty="0">
                <a:solidFill>
                  <a:srgbClr val="202020"/>
                </a:solidFill>
                <a:latin typeface="Calibri"/>
                <a:cs typeface="Calibri"/>
                <a:hlinkClick r:id="rId2"/>
              </a:rPr>
              <a:t>http://ndpsoftware.com/git-cheatsheet.html</a:t>
            </a:r>
            <a:endParaRPr sz="2399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17688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Github</a:t>
            </a:r>
            <a:r>
              <a:rPr lang="en-US" dirty="0"/>
              <a:t> Tutorial	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96B86B"/>
                </a:solidFill>
              </a:rPr>
              <a:t>Team 6328</a:t>
            </a:r>
          </a:p>
          <a:p>
            <a:r>
              <a:rPr lang="en-US" dirty="0">
                <a:solidFill>
                  <a:srgbClr val="96B86B"/>
                </a:solidFill>
              </a:rPr>
              <a:t>Software Engineering</a:t>
            </a:r>
          </a:p>
          <a:p>
            <a:endParaRPr lang="en-US" dirty="0">
              <a:solidFill>
                <a:srgbClr val="96B86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0820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210222" y="608931"/>
            <a:ext cx="2324341" cy="673556"/>
          </a:xfrm>
          <a:prstGeom prst="rect">
            <a:avLst/>
          </a:prstGeom>
        </p:spPr>
        <p:txBody>
          <a:bodyPr vert="horz" wrap="square" lIns="0" tIns="16929" rIns="0" bIns="0" rtlCol="0" anchor="b">
            <a:spAutoFit/>
          </a:bodyPr>
          <a:lstStyle/>
          <a:p>
            <a:pPr marL="16929">
              <a:lnSpc>
                <a:spcPct val="100000"/>
              </a:lnSpc>
              <a:spcBef>
                <a:spcPts val="133"/>
              </a:spcBef>
            </a:pPr>
            <a:r>
              <a:rPr sz="4266" b="1" spc="133" dirty="0">
                <a:latin typeface="Calibri"/>
                <a:cs typeface="Calibri"/>
              </a:rPr>
              <a:t>Overview</a:t>
            </a:r>
            <a:endParaRPr sz="4266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210222" y="1660944"/>
            <a:ext cx="7527446" cy="3209608"/>
          </a:xfrm>
          <a:prstGeom prst="rect">
            <a:avLst/>
          </a:prstGeom>
        </p:spPr>
        <p:txBody>
          <a:bodyPr vert="horz" wrap="square" lIns="0" tIns="118502" rIns="0" bIns="0" rtlCol="0">
            <a:spAutoFit/>
          </a:bodyPr>
          <a:lstStyle/>
          <a:p>
            <a:pPr marL="362283" indent="-345352">
              <a:spcBef>
                <a:spcPts val="933"/>
              </a:spcBef>
              <a:buClr>
                <a:srgbClr val="FF0259"/>
              </a:buClr>
              <a:buAutoNum type="arabicPeriod"/>
              <a:tabLst>
                <a:tab pos="363129" algn="l"/>
              </a:tabLst>
            </a:pPr>
            <a:r>
              <a:rPr sz="3466" dirty="0">
                <a:solidFill>
                  <a:srgbClr val="414141"/>
                </a:solidFill>
                <a:latin typeface="Calibri"/>
                <a:cs typeface="Calibri"/>
              </a:rPr>
              <a:t>Install </a:t>
            </a:r>
            <a:r>
              <a:rPr sz="3466" spc="27" dirty="0">
                <a:solidFill>
                  <a:srgbClr val="414141"/>
                </a:solidFill>
                <a:latin typeface="Calibri"/>
                <a:cs typeface="Calibri"/>
              </a:rPr>
              <a:t>git </a:t>
            </a:r>
            <a:r>
              <a:rPr sz="3466" spc="113" dirty="0">
                <a:solidFill>
                  <a:srgbClr val="414141"/>
                </a:solidFill>
                <a:latin typeface="Calibri"/>
                <a:cs typeface="Calibri"/>
              </a:rPr>
              <a:t>and </a:t>
            </a:r>
            <a:r>
              <a:rPr sz="3466" spc="87" dirty="0">
                <a:solidFill>
                  <a:srgbClr val="414141"/>
                </a:solidFill>
                <a:latin typeface="Calibri"/>
                <a:cs typeface="Calibri"/>
              </a:rPr>
              <a:t>create </a:t>
            </a:r>
            <a:r>
              <a:rPr sz="3466" spc="140" dirty="0">
                <a:solidFill>
                  <a:srgbClr val="414141"/>
                </a:solidFill>
                <a:latin typeface="Calibri"/>
                <a:cs typeface="Calibri"/>
              </a:rPr>
              <a:t>a </a:t>
            </a:r>
            <a:r>
              <a:rPr sz="3466" spc="40" dirty="0">
                <a:solidFill>
                  <a:srgbClr val="414141"/>
                </a:solidFill>
                <a:latin typeface="Calibri"/>
                <a:cs typeface="Calibri"/>
              </a:rPr>
              <a:t>Github</a:t>
            </a:r>
            <a:r>
              <a:rPr sz="3466" spc="320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3466" spc="93" dirty="0">
                <a:solidFill>
                  <a:srgbClr val="414141"/>
                </a:solidFill>
                <a:latin typeface="Calibri"/>
                <a:cs typeface="Calibri"/>
              </a:rPr>
              <a:t>account</a:t>
            </a:r>
            <a:endParaRPr sz="3466">
              <a:latin typeface="Calibri"/>
              <a:cs typeface="Calibri"/>
            </a:endParaRPr>
          </a:p>
          <a:p>
            <a:pPr marL="483326" indent="-466397">
              <a:spcBef>
                <a:spcPts val="806"/>
              </a:spcBef>
              <a:buClr>
                <a:srgbClr val="FF0259"/>
              </a:buClr>
              <a:buAutoNum type="arabicPeriod"/>
              <a:tabLst>
                <a:tab pos="484172" algn="l"/>
              </a:tabLst>
            </a:pPr>
            <a:r>
              <a:rPr sz="3466" spc="-27" dirty="0">
                <a:solidFill>
                  <a:srgbClr val="414141"/>
                </a:solidFill>
                <a:latin typeface="Calibri"/>
                <a:cs typeface="Calibri"/>
              </a:rPr>
              <a:t>What </a:t>
            </a:r>
            <a:r>
              <a:rPr sz="3466" spc="87" dirty="0">
                <a:solidFill>
                  <a:srgbClr val="414141"/>
                </a:solidFill>
                <a:latin typeface="Calibri"/>
                <a:cs typeface="Calibri"/>
              </a:rPr>
              <a:t>is</a:t>
            </a:r>
            <a:r>
              <a:rPr sz="3466" spc="247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3466" spc="20" dirty="0">
                <a:solidFill>
                  <a:srgbClr val="414141"/>
                </a:solidFill>
                <a:latin typeface="Calibri"/>
                <a:cs typeface="Calibri"/>
              </a:rPr>
              <a:t>git?</a:t>
            </a:r>
            <a:endParaRPr sz="3466">
              <a:latin typeface="Calibri"/>
              <a:cs typeface="Calibri"/>
            </a:endParaRPr>
          </a:p>
          <a:p>
            <a:pPr marL="466397" indent="-449468">
              <a:spcBef>
                <a:spcPts val="773"/>
              </a:spcBef>
              <a:buClr>
                <a:srgbClr val="FF0259"/>
              </a:buClr>
              <a:buAutoNum type="arabicPeriod"/>
              <a:tabLst>
                <a:tab pos="467243" algn="l"/>
              </a:tabLst>
            </a:pPr>
            <a:r>
              <a:rPr sz="3466" spc="147" dirty="0">
                <a:solidFill>
                  <a:srgbClr val="414141"/>
                </a:solidFill>
                <a:latin typeface="Calibri"/>
                <a:cs typeface="Calibri"/>
              </a:rPr>
              <a:t>How </a:t>
            </a:r>
            <a:r>
              <a:rPr sz="3466" spc="193" dirty="0">
                <a:solidFill>
                  <a:srgbClr val="414141"/>
                </a:solidFill>
                <a:latin typeface="Calibri"/>
                <a:cs typeface="Calibri"/>
              </a:rPr>
              <a:t>does </a:t>
            </a:r>
            <a:r>
              <a:rPr sz="3466" spc="27" dirty="0">
                <a:solidFill>
                  <a:srgbClr val="414141"/>
                </a:solidFill>
                <a:latin typeface="Calibri"/>
                <a:cs typeface="Calibri"/>
              </a:rPr>
              <a:t>git</a:t>
            </a:r>
            <a:r>
              <a:rPr sz="3466" spc="-13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3466" spc="40" dirty="0">
                <a:solidFill>
                  <a:srgbClr val="414141"/>
                </a:solidFill>
                <a:latin typeface="Calibri"/>
                <a:cs typeface="Calibri"/>
              </a:rPr>
              <a:t>work?</a:t>
            </a:r>
            <a:endParaRPr sz="3466">
              <a:latin typeface="Calibri"/>
              <a:cs typeface="Calibri"/>
            </a:endParaRPr>
          </a:p>
          <a:p>
            <a:pPr marL="464704" indent="-447775">
              <a:spcBef>
                <a:spcPts val="906"/>
              </a:spcBef>
              <a:buClr>
                <a:srgbClr val="FF0259"/>
              </a:buClr>
              <a:buAutoNum type="arabicPeriod"/>
              <a:tabLst>
                <a:tab pos="465550" algn="l"/>
              </a:tabLst>
            </a:pPr>
            <a:r>
              <a:rPr sz="3466" spc="-27" dirty="0">
                <a:solidFill>
                  <a:srgbClr val="414141"/>
                </a:solidFill>
                <a:latin typeface="Calibri"/>
                <a:cs typeface="Calibri"/>
              </a:rPr>
              <a:t>What </a:t>
            </a:r>
            <a:r>
              <a:rPr sz="3466" spc="87" dirty="0">
                <a:solidFill>
                  <a:srgbClr val="414141"/>
                </a:solidFill>
                <a:latin typeface="Calibri"/>
                <a:cs typeface="Calibri"/>
              </a:rPr>
              <a:t>is</a:t>
            </a:r>
            <a:r>
              <a:rPr sz="3466" spc="247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3466" spc="67" dirty="0">
                <a:solidFill>
                  <a:srgbClr val="414141"/>
                </a:solidFill>
                <a:latin typeface="Calibri"/>
                <a:cs typeface="Calibri"/>
              </a:rPr>
              <a:t>GitHub?</a:t>
            </a:r>
            <a:endParaRPr sz="3466">
              <a:latin typeface="Calibri"/>
              <a:cs typeface="Calibri"/>
            </a:endParaRPr>
          </a:p>
          <a:p>
            <a:pPr marL="483326" indent="-466397">
              <a:spcBef>
                <a:spcPts val="773"/>
              </a:spcBef>
              <a:buClr>
                <a:srgbClr val="FF0259"/>
              </a:buClr>
              <a:buAutoNum type="arabicPeriod"/>
              <a:tabLst>
                <a:tab pos="484172" algn="l"/>
              </a:tabLst>
            </a:pPr>
            <a:r>
              <a:rPr sz="3466" spc="147" dirty="0">
                <a:solidFill>
                  <a:srgbClr val="414141"/>
                </a:solidFill>
                <a:latin typeface="Calibri"/>
                <a:cs typeface="Calibri"/>
              </a:rPr>
              <a:t>Quick </a:t>
            </a:r>
            <a:r>
              <a:rPr sz="3466" spc="120" dirty="0">
                <a:solidFill>
                  <a:srgbClr val="414141"/>
                </a:solidFill>
                <a:latin typeface="Calibri"/>
                <a:cs typeface="Calibri"/>
              </a:rPr>
              <a:t>example using </a:t>
            </a:r>
            <a:r>
              <a:rPr sz="3466" spc="27" dirty="0">
                <a:solidFill>
                  <a:srgbClr val="414141"/>
                </a:solidFill>
                <a:latin typeface="Calibri"/>
                <a:cs typeface="Calibri"/>
              </a:rPr>
              <a:t>git </a:t>
            </a:r>
            <a:r>
              <a:rPr sz="3466" spc="113" dirty="0">
                <a:solidFill>
                  <a:srgbClr val="414141"/>
                </a:solidFill>
                <a:latin typeface="Calibri"/>
                <a:cs typeface="Calibri"/>
              </a:rPr>
              <a:t>and</a:t>
            </a:r>
            <a:r>
              <a:rPr sz="3466" spc="107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3466" spc="80" dirty="0">
                <a:solidFill>
                  <a:srgbClr val="414141"/>
                </a:solidFill>
                <a:latin typeface="Calibri"/>
                <a:cs typeface="Calibri"/>
              </a:rPr>
              <a:t>GitHub</a:t>
            </a:r>
            <a:endParaRPr sz="3466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51157" y="1981200"/>
            <a:ext cx="3190166" cy="319016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399"/>
          </a:p>
        </p:txBody>
      </p:sp>
      <p:sp>
        <p:nvSpPr>
          <p:cNvPr id="5" name="object 5"/>
          <p:cNvSpPr txBox="1"/>
          <p:nvPr/>
        </p:nvSpPr>
        <p:spPr>
          <a:xfrm>
            <a:off x="1278090" y="5334000"/>
            <a:ext cx="1536300" cy="386298"/>
          </a:xfrm>
          <a:prstGeom prst="rect">
            <a:avLst/>
          </a:prstGeom>
        </p:spPr>
        <p:txBody>
          <a:bodyPr vert="horz" wrap="square" lIns="0" tIns="16929" rIns="0" bIns="0" rtlCol="0">
            <a:spAutoFit/>
          </a:bodyPr>
          <a:lstStyle/>
          <a:p>
            <a:pPr marL="16929">
              <a:spcBef>
                <a:spcPts val="133"/>
              </a:spcBef>
            </a:pPr>
            <a:r>
              <a:rPr sz="2399" spc="27" dirty="0">
                <a:solidFill>
                  <a:srgbClr val="414141"/>
                </a:solidFill>
                <a:latin typeface="Calibri"/>
                <a:cs typeface="Calibri"/>
              </a:rPr>
              <a:t>Github</a:t>
            </a:r>
            <a:r>
              <a:rPr sz="2399" spc="-7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2399" spc="67" dirty="0">
                <a:solidFill>
                  <a:srgbClr val="414141"/>
                </a:solidFill>
                <a:latin typeface="Calibri"/>
                <a:cs typeface="Calibri"/>
              </a:rPr>
              <a:t>icon</a:t>
            </a:r>
            <a:endParaRPr sz="2399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93950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" y="895"/>
            <a:ext cx="12177545" cy="685621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399"/>
          </a:p>
        </p:txBody>
      </p:sp>
      <p:sp>
        <p:nvSpPr>
          <p:cNvPr id="3" name="object 3"/>
          <p:cNvSpPr/>
          <p:nvPr/>
        </p:nvSpPr>
        <p:spPr>
          <a:xfrm>
            <a:off x="1953135" y="2238392"/>
            <a:ext cx="10236074" cy="2212609"/>
          </a:xfrm>
          <a:custGeom>
            <a:avLst/>
            <a:gdLst/>
            <a:ahLst/>
            <a:cxnLst/>
            <a:rect l="l" t="t" r="r" b="b"/>
            <a:pathLst>
              <a:path w="7679055" h="1659889">
                <a:moveTo>
                  <a:pt x="0" y="0"/>
                </a:moveTo>
                <a:lnTo>
                  <a:pt x="7678765" y="0"/>
                </a:lnTo>
                <a:lnTo>
                  <a:pt x="7678765" y="1659660"/>
                </a:lnTo>
                <a:lnTo>
                  <a:pt x="0" y="1659660"/>
                </a:lnTo>
                <a:lnTo>
                  <a:pt x="0" y="0"/>
                </a:lnTo>
                <a:close/>
              </a:path>
            </a:pathLst>
          </a:custGeom>
          <a:solidFill>
            <a:srgbClr val="2B2B2B"/>
          </a:solidFill>
        </p:spPr>
        <p:txBody>
          <a:bodyPr wrap="square" lIns="0" tIns="0" rIns="0" bIns="0" rtlCol="0"/>
          <a:lstStyle/>
          <a:p>
            <a:endParaRPr sz="2399"/>
          </a:p>
        </p:txBody>
      </p:sp>
      <p:sp>
        <p:nvSpPr>
          <p:cNvPr id="4" name="object 4"/>
          <p:cNvSpPr txBox="1"/>
          <p:nvPr/>
        </p:nvSpPr>
        <p:spPr>
          <a:xfrm>
            <a:off x="2058095" y="2515025"/>
            <a:ext cx="8639676" cy="1658185"/>
          </a:xfrm>
          <a:prstGeom prst="rect">
            <a:avLst/>
          </a:prstGeom>
        </p:spPr>
        <p:txBody>
          <a:bodyPr vert="horz" wrap="square" lIns="0" tIns="16929" rIns="0" bIns="0" rtlCol="0">
            <a:spAutoFit/>
          </a:bodyPr>
          <a:lstStyle/>
          <a:p>
            <a:pPr marL="16929" marR="6772">
              <a:spcBef>
                <a:spcPts val="133"/>
              </a:spcBef>
            </a:pPr>
            <a:r>
              <a:rPr sz="5332" dirty="0">
                <a:solidFill>
                  <a:srgbClr val="FFFFFF"/>
                </a:solidFill>
                <a:latin typeface="Calibri"/>
                <a:cs typeface="Calibri"/>
              </a:rPr>
              <a:t>Install </a:t>
            </a:r>
            <a:r>
              <a:rPr sz="5332" spc="40" dirty="0">
                <a:solidFill>
                  <a:srgbClr val="FFFFFF"/>
                </a:solidFill>
                <a:latin typeface="Calibri"/>
                <a:cs typeface="Calibri"/>
              </a:rPr>
              <a:t>git </a:t>
            </a:r>
            <a:r>
              <a:rPr sz="5332" spc="180" dirty="0">
                <a:solidFill>
                  <a:srgbClr val="FFFFFF"/>
                </a:solidFill>
                <a:latin typeface="Calibri"/>
                <a:cs typeface="Calibri"/>
              </a:rPr>
              <a:t>and </a:t>
            </a:r>
            <a:r>
              <a:rPr sz="5332" spc="220" dirty="0">
                <a:solidFill>
                  <a:srgbClr val="FFFFFF"/>
                </a:solidFill>
                <a:latin typeface="Calibri"/>
                <a:cs typeface="Calibri"/>
              </a:rPr>
              <a:t>a </a:t>
            </a:r>
            <a:r>
              <a:rPr sz="5332" spc="140" dirty="0">
                <a:solidFill>
                  <a:srgbClr val="FFFFFF"/>
                </a:solidFill>
                <a:latin typeface="Calibri"/>
                <a:cs typeface="Calibri"/>
              </a:rPr>
              <a:t>create </a:t>
            </a:r>
            <a:r>
              <a:rPr sz="5332" spc="127" dirty="0">
                <a:solidFill>
                  <a:srgbClr val="FFFFFF"/>
                </a:solidFill>
                <a:latin typeface="Calibri"/>
                <a:cs typeface="Calibri"/>
              </a:rPr>
              <a:t>GitHub  </a:t>
            </a:r>
            <a:r>
              <a:rPr sz="5332" spc="147" dirty="0">
                <a:solidFill>
                  <a:srgbClr val="FFFFFF"/>
                </a:solidFill>
                <a:latin typeface="Calibri"/>
                <a:cs typeface="Calibri"/>
              </a:rPr>
              <a:t>account</a:t>
            </a:r>
            <a:endParaRPr sz="5332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" y="2238392"/>
            <a:ext cx="1953598" cy="2212609"/>
          </a:xfrm>
          <a:custGeom>
            <a:avLst/>
            <a:gdLst/>
            <a:ahLst/>
            <a:cxnLst/>
            <a:rect l="l" t="t" r="r" b="b"/>
            <a:pathLst>
              <a:path w="1465580" h="1659889">
                <a:moveTo>
                  <a:pt x="0" y="0"/>
                </a:moveTo>
                <a:lnTo>
                  <a:pt x="1465230" y="0"/>
                </a:lnTo>
                <a:lnTo>
                  <a:pt x="1465230" y="1659660"/>
                </a:lnTo>
                <a:lnTo>
                  <a:pt x="0" y="1659660"/>
                </a:lnTo>
                <a:lnTo>
                  <a:pt x="0" y="0"/>
                </a:lnTo>
                <a:close/>
              </a:path>
            </a:pathLst>
          </a:custGeom>
          <a:solidFill>
            <a:srgbClr val="2B2B2B"/>
          </a:solidFill>
        </p:spPr>
        <p:txBody>
          <a:bodyPr wrap="square" lIns="0" tIns="0" rIns="0" bIns="0" rtlCol="0"/>
          <a:lstStyle/>
          <a:p>
            <a:endParaRPr sz="2399"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712771" y="2280060"/>
            <a:ext cx="534954" cy="1986416"/>
          </a:xfrm>
          <a:prstGeom prst="rect">
            <a:avLst/>
          </a:prstGeom>
        </p:spPr>
        <p:txBody>
          <a:bodyPr vert="horz" wrap="square" lIns="0" tIns="16929" rIns="0" bIns="0" rtlCol="0" anchor="b">
            <a:spAutoFit/>
          </a:bodyPr>
          <a:lstStyle/>
          <a:p>
            <a:pPr marL="16929">
              <a:lnSpc>
                <a:spcPct val="100000"/>
              </a:lnSpc>
              <a:spcBef>
                <a:spcPts val="133"/>
              </a:spcBef>
            </a:pPr>
            <a:r>
              <a:rPr sz="12797" spc="-2546" dirty="0">
                <a:solidFill>
                  <a:srgbClr val="3D8CA0"/>
                </a:solidFill>
              </a:rPr>
              <a:t>1</a:t>
            </a:r>
            <a:endParaRPr sz="12797"/>
          </a:p>
        </p:txBody>
      </p:sp>
    </p:spTree>
    <p:extLst>
      <p:ext uri="{BB962C8B-B14F-4D97-AF65-F5344CB8AC3E}">
        <p14:creationId xmlns:p14="http://schemas.microsoft.com/office/powerpoint/2010/main" val="962985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210222" y="-47531"/>
            <a:ext cx="2072947" cy="1330018"/>
          </a:xfrm>
          <a:prstGeom prst="rect">
            <a:avLst/>
          </a:prstGeom>
        </p:spPr>
        <p:txBody>
          <a:bodyPr vert="horz" wrap="square" lIns="0" tIns="16929" rIns="0" bIns="0" rtlCol="0" anchor="b">
            <a:spAutoFit/>
          </a:bodyPr>
          <a:lstStyle/>
          <a:p>
            <a:pPr marL="16929">
              <a:lnSpc>
                <a:spcPct val="100000"/>
              </a:lnSpc>
              <a:spcBef>
                <a:spcPts val="133"/>
              </a:spcBef>
            </a:pPr>
            <a:r>
              <a:rPr sz="4266" dirty="0"/>
              <a:t>Install</a:t>
            </a:r>
            <a:r>
              <a:rPr sz="4266" spc="40" dirty="0"/>
              <a:t> </a:t>
            </a:r>
            <a:r>
              <a:rPr sz="4266" spc="33" dirty="0"/>
              <a:t>git</a:t>
            </a:r>
            <a:endParaRPr sz="4266"/>
          </a:p>
        </p:txBody>
      </p:sp>
      <p:sp>
        <p:nvSpPr>
          <p:cNvPr id="3" name="object 3"/>
          <p:cNvSpPr txBox="1"/>
          <p:nvPr/>
        </p:nvSpPr>
        <p:spPr>
          <a:xfrm>
            <a:off x="4210222" y="1776736"/>
            <a:ext cx="6991645" cy="4202535"/>
          </a:xfrm>
          <a:prstGeom prst="rect">
            <a:avLst/>
          </a:prstGeom>
        </p:spPr>
        <p:txBody>
          <a:bodyPr vert="horz" wrap="square" lIns="0" tIns="16929" rIns="0" bIns="0" rtlCol="0">
            <a:spAutoFit/>
          </a:bodyPr>
          <a:lstStyle/>
          <a:p>
            <a:pPr marL="626377" indent="-609448">
              <a:lnSpc>
                <a:spcPts val="3193"/>
              </a:lnSpc>
              <a:spcBef>
                <a:spcPts val="133"/>
              </a:spcBef>
              <a:buClr>
                <a:srgbClr val="E5425D"/>
              </a:buClr>
              <a:buFont typeface="Arial"/>
              <a:buChar char="•"/>
              <a:tabLst>
                <a:tab pos="625530" algn="l"/>
                <a:tab pos="626377" algn="l"/>
              </a:tabLst>
            </a:pPr>
            <a:r>
              <a:rPr sz="2666" b="1" spc="93" dirty="0">
                <a:solidFill>
                  <a:srgbClr val="414141"/>
                </a:solidFill>
                <a:latin typeface="Calibri"/>
                <a:cs typeface="Calibri"/>
              </a:rPr>
              <a:t>Linux</a:t>
            </a:r>
            <a:r>
              <a:rPr sz="2666" b="1" spc="73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2666" b="1" spc="53" dirty="0">
                <a:solidFill>
                  <a:srgbClr val="414141"/>
                </a:solidFill>
                <a:latin typeface="Calibri"/>
                <a:cs typeface="Calibri"/>
              </a:rPr>
              <a:t>(Debian)</a:t>
            </a:r>
            <a:endParaRPr sz="2666" dirty="0">
              <a:latin typeface="Calibri"/>
              <a:cs typeface="Calibri"/>
            </a:endParaRPr>
          </a:p>
          <a:p>
            <a:pPr marL="1396651" lvl="1" indent="-160826">
              <a:lnSpc>
                <a:spcPts val="2713"/>
              </a:lnSpc>
              <a:buChar char="-"/>
              <a:tabLst>
                <a:tab pos="1397497" algn="l"/>
              </a:tabLst>
            </a:pPr>
            <a:r>
              <a:rPr sz="2266" spc="60" dirty="0">
                <a:solidFill>
                  <a:srgbClr val="202020"/>
                </a:solidFill>
                <a:latin typeface="Calibri"/>
                <a:cs typeface="Calibri"/>
              </a:rPr>
              <a:t>Command: </a:t>
            </a:r>
            <a:r>
              <a:rPr sz="2266" spc="-7" dirty="0">
                <a:solidFill>
                  <a:srgbClr val="202020"/>
                </a:solidFill>
                <a:latin typeface="Lucida Console"/>
                <a:cs typeface="Lucida Console"/>
              </a:rPr>
              <a:t>sudo apt-get install</a:t>
            </a:r>
            <a:r>
              <a:rPr sz="2266" dirty="0">
                <a:solidFill>
                  <a:srgbClr val="202020"/>
                </a:solidFill>
                <a:latin typeface="Lucida Console"/>
                <a:cs typeface="Lucida Console"/>
              </a:rPr>
              <a:t> </a:t>
            </a:r>
            <a:r>
              <a:rPr sz="2266" spc="-7" dirty="0">
                <a:solidFill>
                  <a:srgbClr val="202020"/>
                </a:solidFill>
                <a:latin typeface="Lucida Console"/>
                <a:cs typeface="Lucida Console"/>
              </a:rPr>
              <a:t>git</a:t>
            </a:r>
            <a:endParaRPr sz="2266" dirty="0">
              <a:latin typeface="Lucida Console"/>
              <a:cs typeface="Lucida Console"/>
            </a:endParaRPr>
          </a:p>
          <a:p>
            <a:pPr lvl="1">
              <a:lnSpc>
                <a:spcPct val="100000"/>
              </a:lnSpc>
              <a:buClr>
                <a:srgbClr val="202020"/>
              </a:buClr>
              <a:buFont typeface="Calibri"/>
              <a:buChar char="-"/>
            </a:pPr>
            <a:endParaRPr sz="2399" dirty="0">
              <a:latin typeface="Times New Roman"/>
              <a:cs typeface="Times New Roman"/>
            </a:endParaRPr>
          </a:p>
          <a:p>
            <a:pPr marL="702558" indent="-685629">
              <a:lnSpc>
                <a:spcPts val="3193"/>
              </a:lnSpc>
              <a:buClr>
                <a:srgbClr val="E5425D"/>
              </a:buClr>
              <a:buFont typeface="Arial"/>
              <a:buChar char="•"/>
              <a:tabLst>
                <a:tab pos="701711" algn="l"/>
                <a:tab pos="702558" algn="l"/>
              </a:tabLst>
            </a:pPr>
            <a:r>
              <a:rPr sz="2666" b="1" spc="93" dirty="0">
                <a:solidFill>
                  <a:srgbClr val="414141"/>
                </a:solidFill>
                <a:latin typeface="Calibri"/>
                <a:cs typeface="Calibri"/>
              </a:rPr>
              <a:t>Linux</a:t>
            </a:r>
            <a:r>
              <a:rPr sz="2666" b="1" spc="73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2666" b="1" spc="60" dirty="0">
                <a:solidFill>
                  <a:srgbClr val="414141"/>
                </a:solidFill>
                <a:latin typeface="Calibri"/>
                <a:cs typeface="Calibri"/>
              </a:rPr>
              <a:t>(Fedora)</a:t>
            </a:r>
            <a:endParaRPr sz="2666" dirty="0">
              <a:latin typeface="Calibri"/>
              <a:cs typeface="Calibri"/>
            </a:endParaRPr>
          </a:p>
          <a:p>
            <a:pPr marL="1396651" lvl="1" indent="-160826">
              <a:lnSpc>
                <a:spcPts val="2713"/>
              </a:lnSpc>
              <a:buChar char="-"/>
              <a:tabLst>
                <a:tab pos="1397497" algn="l"/>
              </a:tabLst>
            </a:pPr>
            <a:r>
              <a:rPr sz="2266" spc="60" dirty="0">
                <a:solidFill>
                  <a:srgbClr val="202020"/>
                </a:solidFill>
                <a:latin typeface="Calibri"/>
                <a:cs typeface="Calibri"/>
              </a:rPr>
              <a:t>Command: </a:t>
            </a:r>
            <a:r>
              <a:rPr sz="2266" spc="-7" dirty="0">
                <a:solidFill>
                  <a:srgbClr val="202020"/>
                </a:solidFill>
                <a:latin typeface="Lucida Console"/>
                <a:cs typeface="Lucida Console"/>
              </a:rPr>
              <a:t>sudo yum install git</a:t>
            </a:r>
            <a:endParaRPr sz="2266" dirty="0">
              <a:latin typeface="Lucida Console"/>
              <a:cs typeface="Lucida Console"/>
            </a:endParaRPr>
          </a:p>
          <a:p>
            <a:pPr lvl="1">
              <a:lnSpc>
                <a:spcPct val="100000"/>
              </a:lnSpc>
              <a:buClr>
                <a:srgbClr val="202020"/>
              </a:buClr>
              <a:buFont typeface="Calibri"/>
              <a:buChar char="-"/>
            </a:pPr>
            <a:endParaRPr sz="2399" dirty="0">
              <a:latin typeface="Times New Roman"/>
              <a:cs typeface="Times New Roman"/>
            </a:endParaRPr>
          </a:p>
          <a:p>
            <a:pPr marL="702558" indent="-685629">
              <a:lnSpc>
                <a:spcPts val="3193"/>
              </a:lnSpc>
              <a:spcBef>
                <a:spcPts val="7"/>
              </a:spcBef>
              <a:buClr>
                <a:srgbClr val="E5425D"/>
              </a:buClr>
              <a:buFont typeface="Arial"/>
              <a:buChar char="•"/>
              <a:tabLst>
                <a:tab pos="701711" algn="l"/>
                <a:tab pos="702558" algn="l"/>
              </a:tabLst>
            </a:pPr>
            <a:r>
              <a:rPr sz="2666" b="1" spc="67" dirty="0">
                <a:solidFill>
                  <a:srgbClr val="414141"/>
                </a:solidFill>
                <a:latin typeface="Calibri"/>
                <a:cs typeface="Calibri"/>
              </a:rPr>
              <a:t>Mac</a:t>
            </a:r>
            <a:endParaRPr sz="2666" dirty="0">
              <a:latin typeface="Calibri"/>
              <a:cs typeface="Calibri"/>
            </a:endParaRPr>
          </a:p>
          <a:p>
            <a:pPr marL="1396651" lvl="1" indent="-160826">
              <a:lnSpc>
                <a:spcPts val="2713"/>
              </a:lnSpc>
              <a:buChar char="-"/>
              <a:tabLst>
                <a:tab pos="1397497" algn="l"/>
              </a:tabLst>
            </a:pPr>
            <a:r>
              <a:rPr sz="2266" dirty="0">
                <a:solidFill>
                  <a:srgbClr val="202020"/>
                </a:solidFill>
                <a:latin typeface="Calibri"/>
                <a:cs typeface="Calibri"/>
                <a:hlinkClick r:id="rId2"/>
              </a:rPr>
              <a:t>http://git-scm.com/download/mac</a:t>
            </a:r>
            <a:endParaRPr sz="2266" dirty="0">
              <a:latin typeface="Calibri"/>
              <a:cs typeface="Calibri"/>
            </a:endParaRPr>
          </a:p>
          <a:p>
            <a:pPr lvl="1">
              <a:spcBef>
                <a:spcPts val="13"/>
              </a:spcBef>
              <a:buClr>
                <a:srgbClr val="202020"/>
              </a:buClr>
              <a:buFont typeface="Calibri"/>
              <a:buChar char="-"/>
            </a:pPr>
            <a:endParaRPr sz="2733" dirty="0">
              <a:latin typeface="Times New Roman"/>
              <a:cs typeface="Times New Roman"/>
            </a:endParaRPr>
          </a:p>
          <a:p>
            <a:pPr marL="702558" indent="-685629">
              <a:lnSpc>
                <a:spcPts val="3193"/>
              </a:lnSpc>
              <a:spcBef>
                <a:spcPts val="7"/>
              </a:spcBef>
              <a:buClr>
                <a:srgbClr val="E5425D"/>
              </a:buClr>
              <a:buFont typeface="Arial"/>
              <a:buChar char="•"/>
              <a:tabLst>
                <a:tab pos="701711" algn="l"/>
                <a:tab pos="702558" algn="l"/>
              </a:tabLst>
            </a:pPr>
            <a:r>
              <a:rPr sz="2666" b="1" spc="67" dirty="0">
                <a:solidFill>
                  <a:srgbClr val="414141"/>
                </a:solidFill>
                <a:latin typeface="Calibri"/>
                <a:cs typeface="Calibri"/>
              </a:rPr>
              <a:t>Windows</a:t>
            </a:r>
            <a:endParaRPr sz="2666" dirty="0">
              <a:latin typeface="Calibri"/>
              <a:cs typeface="Calibri"/>
            </a:endParaRPr>
          </a:p>
          <a:p>
            <a:pPr marL="1396651" lvl="1" indent="-160826">
              <a:lnSpc>
                <a:spcPts val="2713"/>
              </a:lnSpc>
              <a:buChar char="-"/>
              <a:tabLst>
                <a:tab pos="1397497" algn="l"/>
              </a:tabLst>
            </a:pPr>
            <a:r>
              <a:rPr sz="2266" spc="-7" dirty="0">
                <a:solidFill>
                  <a:srgbClr val="202020"/>
                </a:solidFill>
                <a:latin typeface="Calibri"/>
                <a:cs typeface="Calibri"/>
                <a:hlinkClick r:id="rId3"/>
              </a:rPr>
              <a:t>http://git-scm.com/download/win</a:t>
            </a:r>
            <a:endParaRPr sz="2266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20795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210222" y="-47531"/>
            <a:ext cx="5301291" cy="1330018"/>
          </a:xfrm>
          <a:prstGeom prst="rect">
            <a:avLst/>
          </a:prstGeom>
        </p:spPr>
        <p:txBody>
          <a:bodyPr vert="horz" wrap="square" lIns="0" tIns="16929" rIns="0" bIns="0" rtlCol="0" anchor="b">
            <a:spAutoFit/>
          </a:bodyPr>
          <a:lstStyle/>
          <a:p>
            <a:pPr marL="16929">
              <a:lnSpc>
                <a:spcPct val="100000"/>
              </a:lnSpc>
              <a:spcBef>
                <a:spcPts val="133"/>
              </a:spcBef>
            </a:pPr>
            <a:r>
              <a:rPr sz="4266" spc="160" dirty="0"/>
              <a:t>Create </a:t>
            </a:r>
            <a:r>
              <a:rPr sz="4266" spc="53" dirty="0"/>
              <a:t>Github</a:t>
            </a:r>
            <a:r>
              <a:rPr sz="4266" spc="20" dirty="0"/>
              <a:t> </a:t>
            </a:r>
            <a:r>
              <a:rPr sz="4266" spc="120" dirty="0"/>
              <a:t>account</a:t>
            </a:r>
            <a:endParaRPr sz="4266"/>
          </a:p>
        </p:txBody>
      </p:sp>
      <p:sp>
        <p:nvSpPr>
          <p:cNvPr id="3" name="object 3"/>
          <p:cNvSpPr txBox="1"/>
          <p:nvPr/>
        </p:nvSpPr>
        <p:spPr>
          <a:xfrm>
            <a:off x="4210221" y="1659590"/>
            <a:ext cx="6151971" cy="1372609"/>
          </a:xfrm>
          <a:prstGeom prst="rect">
            <a:avLst/>
          </a:prstGeom>
        </p:spPr>
        <p:txBody>
          <a:bodyPr vert="horz" wrap="square" lIns="0" tIns="120195" rIns="0" bIns="0" rtlCol="0">
            <a:spAutoFit/>
          </a:bodyPr>
          <a:lstStyle/>
          <a:p>
            <a:pPr marL="626377" indent="-609448">
              <a:spcBef>
                <a:spcPts val="946"/>
              </a:spcBef>
              <a:buClr>
                <a:srgbClr val="E5425D"/>
              </a:buClr>
              <a:buFont typeface="Arial"/>
              <a:buChar char="•"/>
              <a:tabLst>
                <a:tab pos="625530" algn="l"/>
                <a:tab pos="626377" algn="l"/>
              </a:tabLst>
            </a:pPr>
            <a:r>
              <a:rPr sz="3732" spc="33" dirty="0">
                <a:solidFill>
                  <a:srgbClr val="414141"/>
                </a:solidFill>
                <a:latin typeface="Calibri"/>
                <a:cs typeface="Calibri"/>
                <a:hlinkClick r:id="rId2"/>
              </a:rPr>
              <a:t>www.github.com</a:t>
            </a:r>
            <a:endParaRPr sz="3732">
              <a:latin typeface="Calibri"/>
              <a:cs typeface="Calibri"/>
            </a:endParaRPr>
          </a:p>
          <a:p>
            <a:pPr marL="626377" indent="-609448">
              <a:spcBef>
                <a:spcPts val="820"/>
              </a:spcBef>
              <a:buClr>
                <a:srgbClr val="E5425D"/>
              </a:buClr>
              <a:buFont typeface="Arial"/>
              <a:buChar char="•"/>
              <a:tabLst>
                <a:tab pos="625530" algn="l"/>
                <a:tab pos="626377" algn="l"/>
              </a:tabLst>
            </a:pPr>
            <a:r>
              <a:rPr sz="3732" spc="173" dirty="0">
                <a:solidFill>
                  <a:srgbClr val="414141"/>
                </a:solidFill>
                <a:latin typeface="Calibri"/>
                <a:cs typeface="Calibri"/>
              </a:rPr>
              <a:t>Free </a:t>
            </a:r>
            <a:r>
              <a:rPr sz="3732" spc="-40" dirty="0">
                <a:solidFill>
                  <a:srgbClr val="414141"/>
                </a:solidFill>
                <a:latin typeface="Calibri"/>
                <a:cs typeface="Calibri"/>
              </a:rPr>
              <a:t>for </a:t>
            </a:r>
            <a:r>
              <a:rPr sz="3732" spc="87" dirty="0">
                <a:solidFill>
                  <a:srgbClr val="414141"/>
                </a:solidFill>
                <a:latin typeface="Calibri"/>
                <a:cs typeface="Calibri"/>
              </a:rPr>
              <a:t>public</a:t>
            </a:r>
            <a:r>
              <a:rPr sz="3732" spc="180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3732" spc="73" dirty="0">
                <a:solidFill>
                  <a:srgbClr val="414141"/>
                </a:solidFill>
                <a:latin typeface="Calibri"/>
                <a:cs typeface="Calibri"/>
              </a:rPr>
              <a:t>repositories</a:t>
            </a:r>
            <a:endParaRPr sz="3732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105264" y="3465258"/>
            <a:ext cx="6595667" cy="30437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399"/>
          </a:p>
        </p:txBody>
      </p:sp>
    </p:spTree>
    <p:extLst>
      <p:ext uri="{BB962C8B-B14F-4D97-AF65-F5344CB8AC3E}">
        <p14:creationId xmlns:p14="http://schemas.microsoft.com/office/powerpoint/2010/main" val="2023760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6B9F25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D26EA377-59BD-4C9C-9D94-EE8416EE4C79}"/>
    </a:ext>
  </a:extLst>
</a:theme>
</file>

<file path=ppt/theme/theme2.xml><?xml version="1.0" encoding="utf-8"?>
<a:theme xmlns:a="http://schemas.openxmlformats.org/drawingml/2006/main" name="Office Theme">
  <a:themeElements>
    <a:clrScheme name="Woodgrain_16x9">
      <a:dk1>
        <a:sysClr val="windowText" lastClr="000000"/>
      </a:dk1>
      <a:lt1>
        <a:sysClr val="window" lastClr="FFFFFF"/>
      </a:lt1>
      <a:dk2>
        <a:srgbClr val="90B365"/>
      </a:dk2>
      <a:lt2>
        <a:srgbClr val="EEECE1"/>
      </a:lt2>
      <a:accent1>
        <a:srgbClr val="4283D2"/>
      </a:accent1>
      <a:accent2>
        <a:srgbClr val="6E9D35"/>
      </a:accent2>
      <a:accent3>
        <a:srgbClr val="DE6742"/>
      </a:accent3>
      <a:accent4>
        <a:srgbClr val="8F73DF"/>
      </a:accent4>
      <a:accent5>
        <a:srgbClr val="CB991B"/>
      </a:accent5>
      <a:accent6>
        <a:srgbClr val="7F7F7F"/>
      </a:accent6>
      <a:hlink>
        <a:srgbClr val="90B365"/>
      </a:hlink>
      <a:folHlink>
        <a:srgbClr val="7F7F7F"/>
      </a:folHlink>
    </a:clrScheme>
    <a:fontScheme name="Century">
      <a:majorFont>
        <a:latin typeface="Century"/>
        <a:ea typeface=""/>
        <a:cs typeface=""/>
      </a:majorFont>
      <a:minorFont>
        <a:latin typeface="Century"/>
        <a:ea typeface=""/>
        <a:cs typeface=""/>
      </a:minorFont>
    </a:fontScheme>
    <a:fmtScheme name="Elemental">
      <a: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48000">
              <a:schemeClr val="phClr">
                <a:tint val="54000"/>
                <a:satMod val="140000"/>
              </a:schemeClr>
            </a:gs>
            <a:gs pos="100000">
              <a:schemeClr val="phClr">
                <a:tint val="24000"/>
                <a:satMod val="260000"/>
              </a:schemeClr>
            </a:gs>
          </a:gsLst>
          <a:lin ang="16200000" scaled="1"/>
        </a:gradFill>
        <a:gradFill rotWithShape="1">
          <a:gsLst>
            <a:gs pos="0">
              <a:schemeClr val="phClr"/>
            </a:gs>
            <a:gs pos="100000">
              <a:schemeClr val="phClr">
                <a:shade val="48000"/>
                <a:satMod val="180000"/>
                <a:lumMod val="94000"/>
              </a:schemeClr>
            </a:gs>
            <a:gs pos="100000">
              <a:schemeClr val="phClr">
                <a:shade val="48000"/>
                <a:satMod val="180000"/>
                <a:lumMod val="94000"/>
              </a:schemeClr>
            </a:gs>
          </a:gsLst>
          <a:lin ang="4140000" scaled="1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12700" dir="5400000" sx="102000" sy="102000" rotWithShape="0">
              <a:srgbClr val="000000">
                <a:alpha val="32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9800000"/>
            </a:lightRig>
          </a:scene3d>
          <a:sp3d prstMaterial="plastic">
            <a:bevelT w="25400" h="19050"/>
          </a:sp3d>
        </a:effectStyle>
        <a:effectStyle>
          <a:effectLst>
            <a:outerShdw blurRad="114300" dist="114300" dir="5400000" rotWithShape="0">
              <a:srgbClr val="000000">
                <a:alpha val="7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Woodgrain_16x9">
      <a:dk1>
        <a:sysClr val="windowText" lastClr="000000"/>
      </a:dk1>
      <a:lt1>
        <a:sysClr val="window" lastClr="FFFFFF"/>
      </a:lt1>
      <a:dk2>
        <a:srgbClr val="90B365"/>
      </a:dk2>
      <a:lt2>
        <a:srgbClr val="EEECE1"/>
      </a:lt2>
      <a:accent1>
        <a:srgbClr val="4283D2"/>
      </a:accent1>
      <a:accent2>
        <a:srgbClr val="6E9D35"/>
      </a:accent2>
      <a:accent3>
        <a:srgbClr val="DE6742"/>
      </a:accent3>
      <a:accent4>
        <a:srgbClr val="8F73DF"/>
      </a:accent4>
      <a:accent5>
        <a:srgbClr val="CB991B"/>
      </a:accent5>
      <a:accent6>
        <a:srgbClr val="7F7F7F"/>
      </a:accent6>
      <a:hlink>
        <a:srgbClr val="90B365"/>
      </a:hlink>
      <a:folHlink>
        <a:srgbClr val="7F7F7F"/>
      </a:folHlink>
    </a:clrScheme>
    <a:fontScheme name="Century">
      <a:majorFont>
        <a:latin typeface="Century"/>
        <a:ea typeface=""/>
        <a:cs typeface=""/>
      </a:majorFont>
      <a:minorFont>
        <a:latin typeface="Century"/>
        <a:ea typeface=""/>
        <a:cs typeface=""/>
      </a:minorFont>
    </a:fontScheme>
    <a:fmtScheme name="Elemental">
      <a: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48000">
              <a:schemeClr val="phClr">
                <a:tint val="54000"/>
                <a:satMod val="140000"/>
              </a:schemeClr>
            </a:gs>
            <a:gs pos="100000">
              <a:schemeClr val="phClr">
                <a:tint val="24000"/>
                <a:satMod val="260000"/>
              </a:schemeClr>
            </a:gs>
          </a:gsLst>
          <a:lin ang="16200000" scaled="1"/>
        </a:gradFill>
        <a:gradFill rotWithShape="1">
          <a:gsLst>
            <a:gs pos="0">
              <a:schemeClr val="phClr"/>
            </a:gs>
            <a:gs pos="100000">
              <a:schemeClr val="phClr">
                <a:shade val="48000"/>
                <a:satMod val="180000"/>
                <a:lumMod val="94000"/>
              </a:schemeClr>
            </a:gs>
            <a:gs pos="100000">
              <a:schemeClr val="phClr">
                <a:shade val="48000"/>
                <a:satMod val="180000"/>
                <a:lumMod val="94000"/>
              </a:schemeClr>
            </a:gs>
          </a:gsLst>
          <a:lin ang="4140000" scaled="1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12700" dir="5400000" sx="102000" sy="102000" rotWithShape="0">
              <a:srgbClr val="000000">
                <a:alpha val="32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9800000"/>
            </a:lightRig>
          </a:scene3d>
          <a:sp3d prstMaterial="plastic">
            <a:bevelT w="25400" h="19050"/>
          </a:sp3d>
        </a:effectStyle>
        <a:effectStyle>
          <a:effectLst>
            <a:outerShdw blurRad="114300" dist="114300" dir="5400000" rotWithShape="0">
              <a:srgbClr val="000000">
                <a:alpha val="7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A147DDEC6542D4C80E2AEADB2294918" ma:contentTypeVersion="2" ma:contentTypeDescription="Create a new document." ma:contentTypeScope="" ma:versionID="51248667e3f6cda6183a57bcc31f1386">
  <xsd:schema xmlns:xsd="http://www.w3.org/2001/XMLSchema" xmlns:xs="http://www.w3.org/2001/XMLSchema" xmlns:p="http://schemas.microsoft.com/office/2006/metadata/properties" xmlns:ns3="3bab8906-1c9b-46bf-a2e6-7807ac4339e6" targetNamespace="http://schemas.microsoft.com/office/2006/metadata/properties" ma:root="true" ma:fieldsID="a4e474021397f43a0dfc907f386739cf" ns3:_="">
    <xsd:import namespace="3bab8906-1c9b-46bf-a2e6-7807ac4339e6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bab8906-1c9b-46bf-a2e6-7807ac4339e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335E791-7449-4708-8DE9-182EC4D8A134}">
  <ds:schemaRefs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3bab8906-1c9b-46bf-a2e6-7807ac4339e6"/>
    <ds:schemaRef ds:uri="http://schemas.microsoft.com/office/2006/documentManagement/types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8A1F4621-A13D-4BCB-9E8D-39340A43306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bab8906-1c9b-46bf-a2e6-7807ac4339e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B44E39A-813B-4B2C-A507-9847D429A38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17</TotalTime>
  <Words>1133</Words>
  <Application>Microsoft Office PowerPoint</Application>
  <PresentationFormat>Custom</PresentationFormat>
  <Paragraphs>170</Paragraphs>
  <Slides>41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9" baseType="lpstr">
      <vt:lpstr>Arial</vt:lpstr>
      <vt:lpstr>Calibri</vt:lpstr>
      <vt:lpstr>Calibri Light</vt:lpstr>
      <vt:lpstr>Cambria</vt:lpstr>
      <vt:lpstr>Century</vt:lpstr>
      <vt:lpstr>Lucida Console</vt:lpstr>
      <vt:lpstr>Times New Roman</vt:lpstr>
      <vt:lpstr>Retrospect</vt:lpstr>
      <vt:lpstr>Learn Python 11 </vt:lpstr>
      <vt:lpstr>Regular Expressions</vt:lpstr>
      <vt:lpstr>Lambda Operations/Functions</vt:lpstr>
      <vt:lpstr>Lambda Operations/Functions</vt:lpstr>
      <vt:lpstr>Github Tutorial </vt:lpstr>
      <vt:lpstr>Overview</vt:lpstr>
      <vt:lpstr>1</vt:lpstr>
      <vt:lpstr>Install git</vt:lpstr>
      <vt:lpstr>Create Github account</vt:lpstr>
      <vt:lpstr>What is version control?</vt:lpstr>
      <vt:lpstr>2</vt:lpstr>
      <vt:lpstr>What is version control?</vt:lpstr>
      <vt:lpstr>What is git?</vt:lpstr>
      <vt:lpstr>What is git?</vt:lpstr>
      <vt:lpstr>3</vt:lpstr>
      <vt:lpstr>How does git work?</vt:lpstr>
      <vt:lpstr>Key Concepts: Snapshots</vt:lpstr>
      <vt:lpstr>Key Concepts: Commit</vt:lpstr>
      <vt:lpstr>Key Concepts: Commit</vt:lpstr>
      <vt:lpstr>Key Concepts: Repositories</vt:lpstr>
      <vt:lpstr>Key Concepts: Repositories</vt:lpstr>
      <vt:lpstr>Key Concepts: Repositories</vt:lpstr>
      <vt:lpstr>Key Concepts: Branches</vt:lpstr>
      <vt:lpstr>So, what does a typical project look like?</vt:lpstr>
      <vt:lpstr>So, what does a typical project look like?</vt:lpstr>
      <vt:lpstr>So, what is HEAD?</vt:lpstr>
      <vt:lpstr>So, what is HEAD?</vt:lpstr>
      <vt:lpstr>So, what is HEAD?</vt:lpstr>
      <vt:lpstr>So, what is MASTER?</vt:lpstr>
      <vt:lpstr>Key Concepts: Branching oﬀ of the master  branch</vt:lpstr>
      <vt:lpstr>Key Concepts: Branching oﬀ of the master  branch</vt:lpstr>
      <vt:lpstr>Key Concepts: Merging</vt:lpstr>
      <vt:lpstr>Key Concepts: How do you make a commit  anyway?</vt:lpstr>
      <vt:lpstr>PowerPoint Presentation</vt:lpstr>
      <vt:lpstr>Key Concepts: How do you make a commit  anyway?</vt:lpstr>
      <vt:lpstr>Key Concepts: How do you make a commit  anyway?</vt:lpstr>
      <vt:lpstr>4</vt:lpstr>
      <vt:lpstr>What is GitHub?</vt:lpstr>
      <vt:lpstr>What is GitHub?</vt:lpstr>
      <vt:lpstr>Additional Resources</vt:lpstr>
      <vt:lpstr>Additional Resources</vt:lpstr>
    </vt:vector>
  </TitlesOfParts>
  <Company>Hewlett-Packard Company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Github Tutorial</dc:title>
  <dc:creator>Vishal Yelisetti</dc:creator>
  <cp:lastModifiedBy>Yelisetti, Vishal</cp:lastModifiedBy>
  <cp:revision>5</cp:revision>
  <dcterms:created xsi:type="dcterms:W3CDTF">2018-11-14T22:39:50Z</dcterms:created>
  <dcterms:modified xsi:type="dcterms:W3CDTF">2020-10-16T21:30:27Z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0x0101005A147DDEC6542D4C80E2AEADB2294918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